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2"/>
    <p:sldId id="259" r:id="rId3"/>
    <p:sldId id="260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94" r:id="rId18"/>
    <p:sldId id="296" r:id="rId19"/>
    <p:sldId id="295" r:id="rId20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244529" y="1921986"/>
            <a:ext cx="7702941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44500" y="5070824"/>
            <a:ext cx="11303000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67788A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67788A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06528" y="1971555"/>
            <a:ext cx="3751579" cy="3594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720579" y="1971555"/>
            <a:ext cx="3769995" cy="3594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67788A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6095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6095999" y="0"/>
                </a:lnTo>
                <a:lnTo>
                  <a:pt x="6095999" y="6857999"/>
                </a:lnTo>
                <a:close/>
              </a:path>
            </a:pathLst>
          </a:custGeom>
          <a:solidFill>
            <a:srgbClr val="0063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6539" y="869115"/>
            <a:ext cx="11298921" cy="1854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67788A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519953" y="3295277"/>
            <a:ext cx="5209540" cy="19411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2191999" y="6857999"/>
                  </a:moveTo>
                  <a:lnTo>
                    <a:pt x="0" y="6857999"/>
                  </a:lnTo>
                  <a:lnTo>
                    <a:pt x="0" y="0"/>
                  </a:lnTo>
                  <a:lnTo>
                    <a:pt x="12191999" y="0"/>
                  </a:lnTo>
                  <a:lnTo>
                    <a:pt x="12191999" y="6857999"/>
                  </a:lnTo>
                  <a:close/>
                </a:path>
              </a:pathLst>
            </a:custGeom>
            <a:solidFill>
              <a:srgbClr val="000000">
                <a:alpha val="3686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69912" y="868045"/>
            <a:ext cx="87312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solidFill>
                  <a:srgbClr val="FFFFFF"/>
                </a:solidFill>
                <a:latin typeface="Arial MT"/>
                <a:cs typeface="Arial MT"/>
              </a:rPr>
              <a:t>01</a:t>
            </a:r>
            <a:endParaRPr sz="60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433638" y="872700"/>
            <a:ext cx="852360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spc="-10" dirty="0">
                <a:solidFill>
                  <a:srgbClr val="FFFFFF"/>
                </a:solidFill>
              </a:rPr>
              <a:t>What</a:t>
            </a:r>
            <a:r>
              <a:rPr sz="5000" spc="-35" dirty="0">
                <a:solidFill>
                  <a:srgbClr val="FFFFFF"/>
                </a:solidFill>
              </a:rPr>
              <a:t> </a:t>
            </a:r>
            <a:r>
              <a:rPr sz="5000" spc="-5" dirty="0">
                <a:solidFill>
                  <a:srgbClr val="FFFFFF"/>
                </a:solidFill>
              </a:rPr>
              <a:t>is</a:t>
            </a:r>
            <a:r>
              <a:rPr sz="5000" spc="-30" dirty="0">
                <a:solidFill>
                  <a:srgbClr val="FFFFFF"/>
                </a:solidFill>
              </a:rPr>
              <a:t> </a:t>
            </a:r>
            <a:r>
              <a:rPr sz="5000" spc="-5" dirty="0">
                <a:solidFill>
                  <a:srgbClr val="FFFFFF"/>
                </a:solidFill>
              </a:rPr>
              <a:t>Marketing</a:t>
            </a:r>
            <a:r>
              <a:rPr sz="5000" spc="-20" dirty="0">
                <a:solidFill>
                  <a:srgbClr val="FFFFFF"/>
                </a:solidFill>
              </a:rPr>
              <a:t> </a:t>
            </a:r>
            <a:r>
              <a:rPr sz="5000" spc="-5" dirty="0">
                <a:solidFill>
                  <a:srgbClr val="FFFFFF"/>
                </a:solidFill>
              </a:rPr>
              <a:t>Mix</a:t>
            </a:r>
            <a:r>
              <a:rPr sz="5000" spc="-25" dirty="0">
                <a:solidFill>
                  <a:srgbClr val="FFFFFF"/>
                </a:solidFill>
              </a:rPr>
              <a:t> </a:t>
            </a:r>
            <a:r>
              <a:rPr sz="5000" dirty="0">
                <a:solidFill>
                  <a:srgbClr val="FFFFFF"/>
                </a:solidFill>
              </a:rPr>
              <a:t>Model?</a:t>
            </a:r>
            <a:endParaRPr sz="5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9912" y="523418"/>
            <a:ext cx="21291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CONSTRUCTING</a:t>
            </a:r>
            <a:r>
              <a:rPr sz="1200" spc="-65" dirty="0">
                <a:latin typeface="Arial MT"/>
                <a:cs typeface="Arial MT"/>
              </a:rPr>
              <a:t> </a:t>
            </a:r>
            <a:r>
              <a:rPr sz="1200" spc="-15" dirty="0">
                <a:latin typeface="Arial MT"/>
                <a:cs typeface="Arial MT"/>
              </a:rPr>
              <a:t>VARIABLES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5638" y="1015224"/>
            <a:ext cx="4571365" cy="71818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400" b="1" spc="-5" dirty="0">
                <a:solidFill>
                  <a:srgbClr val="5558A2"/>
                </a:solidFill>
                <a:latin typeface="Arial"/>
                <a:cs typeface="Arial"/>
              </a:rPr>
              <a:t>What</a:t>
            </a:r>
            <a:r>
              <a:rPr sz="2400" b="1" spc="-35" dirty="0">
                <a:solidFill>
                  <a:srgbClr val="5558A2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5558A2"/>
                </a:solidFill>
                <a:latin typeface="Arial"/>
                <a:cs typeface="Arial"/>
              </a:rPr>
              <a:t>is</a:t>
            </a:r>
            <a:r>
              <a:rPr sz="2400" b="1" spc="-30" dirty="0">
                <a:solidFill>
                  <a:srgbClr val="5558A2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5558A2"/>
                </a:solidFill>
                <a:latin typeface="Arial"/>
                <a:cs typeface="Arial"/>
              </a:rPr>
              <a:t>Facebook</a:t>
            </a:r>
            <a:r>
              <a:rPr sz="2400" b="1" spc="-30" dirty="0">
                <a:solidFill>
                  <a:srgbClr val="5558A2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5558A2"/>
                </a:solidFill>
                <a:latin typeface="Arial"/>
                <a:cs typeface="Arial"/>
              </a:rPr>
              <a:t>Prophet?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400" b="1" spc="-5" dirty="0">
                <a:solidFill>
                  <a:srgbClr val="5558A2"/>
                </a:solidFill>
                <a:latin typeface="Arial"/>
                <a:cs typeface="Arial"/>
              </a:rPr>
              <a:t>Open</a:t>
            </a:r>
            <a:r>
              <a:rPr sz="1400" b="1" spc="-20" dirty="0">
                <a:solidFill>
                  <a:srgbClr val="5558A2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5558A2"/>
                </a:solidFill>
                <a:latin typeface="Arial"/>
                <a:cs typeface="Arial"/>
              </a:rPr>
              <a:t>Source</a:t>
            </a:r>
            <a:r>
              <a:rPr sz="1400" b="1" spc="-15" dirty="0">
                <a:solidFill>
                  <a:srgbClr val="5558A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5558A2"/>
                </a:solidFill>
                <a:latin typeface="Arial"/>
                <a:cs typeface="Arial"/>
              </a:rPr>
              <a:t>Machine</a:t>
            </a:r>
            <a:r>
              <a:rPr sz="1400" b="1" spc="-20" dirty="0">
                <a:solidFill>
                  <a:srgbClr val="5558A2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5558A2"/>
                </a:solidFill>
                <a:latin typeface="Arial"/>
                <a:cs typeface="Arial"/>
              </a:rPr>
              <a:t>Learning</a:t>
            </a:r>
            <a:r>
              <a:rPr sz="1400" b="1" spc="-15" dirty="0">
                <a:solidFill>
                  <a:srgbClr val="5558A2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5558A2"/>
                </a:solidFill>
                <a:latin typeface="Arial"/>
                <a:cs typeface="Arial"/>
              </a:rPr>
              <a:t>library</a:t>
            </a:r>
            <a:r>
              <a:rPr sz="1400" b="1" spc="-20" dirty="0">
                <a:solidFill>
                  <a:srgbClr val="5558A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5558A2"/>
                </a:solidFill>
                <a:latin typeface="Arial"/>
                <a:cs typeface="Arial"/>
              </a:rPr>
              <a:t>for</a:t>
            </a:r>
            <a:r>
              <a:rPr sz="1400" b="1" spc="-15" dirty="0">
                <a:solidFill>
                  <a:srgbClr val="5558A2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5558A2"/>
                </a:solidFill>
                <a:latin typeface="Arial"/>
                <a:cs typeface="Arial"/>
              </a:rPr>
              <a:t>forecasting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5637" y="1930165"/>
            <a:ext cx="6572884" cy="1735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What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Facebook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Prophet:</a:t>
            </a:r>
            <a:endParaRPr sz="1800">
              <a:latin typeface="Arial MT"/>
              <a:cs typeface="Arial MT"/>
            </a:endParaRPr>
          </a:p>
          <a:p>
            <a:pPr marL="355600" marR="75565" indent="-316230" algn="just">
              <a:lnSpc>
                <a:spcPct val="110000"/>
              </a:lnSpc>
              <a:spcBef>
                <a:spcPts val="1060"/>
              </a:spcBef>
              <a:buChar char="•"/>
              <a:tabLst>
                <a:tab pos="355600" algn="l"/>
              </a:tabLst>
            </a:pPr>
            <a:r>
              <a:rPr sz="1400" spc="-5" dirty="0">
                <a:latin typeface="Arial MT"/>
                <a:cs typeface="Arial MT"/>
              </a:rPr>
              <a:t>Prophet is </a:t>
            </a:r>
            <a:r>
              <a:rPr sz="1400" dirty="0">
                <a:latin typeface="Arial MT"/>
                <a:cs typeface="Arial MT"/>
              </a:rPr>
              <a:t>a </a:t>
            </a:r>
            <a:r>
              <a:rPr sz="1400" spc="-5" dirty="0">
                <a:latin typeface="Arial MT"/>
                <a:cs typeface="Arial MT"/>
              </a:rPr>
              <a:t>Facebook open </a:t>
            </a:r>
            <a:r>
              <a:rPr sz="1400" dirty="0">
                <a:latin typeface="Arial MT"/>
                <a:cs typeface="Arial MT"/>
              </a:rPr>
              <a:t>source ML </a:t>
            </a:r>
            <a:r>
              <a:rPr sz="1400" spc="-5" dirty="0">
                <a:latin typeface="Arial MT"/>
                <a:cs typeface="Arial MT"/>
              </a:rPr>
              <a:t>library for forecasting time </a:t>
            </a:r>
            <a:r>
              <a:rPr sz="1400" dirty="0">
                <a:latin typeface="Arial MT"/>
                <a:cs typeface="Arial MT"/>
              </a:rPr>
              <a:t>series </a:t>
            </a:r>
            <a:r>
              <a:rPr sz="1400" spc="-5" dirty="0">
                <a:latin typeface="Arial MT"/>
                <a:cs typeface="Arial MT"/>
              </a:rPr>
              <a:t>data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based on an additive </a:t>
            </a:r>
            <a:r>
              <a:rPr sz="1400" dirty="0">
                <a:latin typeface="Arial MT"/>
                <a:cs typeface="Arial MT"/>
              </a:rPr>
              <a:t>model </a:t>
            </a:r>
            <a:r>
              <a:rPr sz="1400" spc="-5" dirty="0">
                <a:latin typeface="Arial MT"/>
                <a:cs typeface="Arial MT"/>
              </a:rPr>
              <a:t>where non-linear trends are fit with </a:t>
            </a:r>
            <a:r>
              <a:rPr sz="1400" spc="-15" dirty="0">
                <a:latin typeface="Arial MT"/>
                <a:cs typeface="Arial MT"/>
              </a:rPr>
              <a:t>yearly, </a:t>
            </a:r>
            <a:r>
              <a:rPr sz="1400" spc="-20" dirty="0">
                <a:latin typeface="Arial MT"/>
                <a:cs typeface="Arial MT"/>
              </a:rPr>
              <a:t>weekly,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and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daily </a:t>
            </a:r>
            <a:r>
              <a:rPr sz="1400" spc="-10" dirty="0">
                <a:latin typeface="Arial MT"/>
                <a:cs typeface="Arial MT"/>
              </a:rPr>
              <a:t>seasonality,</a:t>
            </a:r>
            <a:r>
              <a:rPr sz="1400" spc="-5" dirty="0">
                <a:latin typeface="Arial MT"/>
                <a:cs typeface="Arial MT"/>
              </a:rPr>
              <a:t> plus holiday </a:t>
            </a:r>
            <a:r>
              <a:rPr sz="1400" spc="-10" dirty="0">
                <a:latin typeface="Arial MT"/>
                <a:cs typeface="Arial MT"/>
              </a:rPr>
              <a:t>effects.</a:t>
            </a:r>
            <a:endParaRPr sz="1400">
              <a:latin typeface="Arial MT"/>
              <a:cs typeface="Arial MT"/>
            </a:endParaRPr>
          </a:p>
          <a:p>
            <a:pPr marL="355600" marR="5080" indent="-316230" algn="just">
              <a:lnSpc>
                <a:spcPct val="110000"/>
              </a:lnSpc>
              <a:spcBef>
                <a:spcPts val="1000"/>
              </a:spcBef>
              <a:buChar char="•"/>
              <a:tabLst>
                <a:tab pos="355600" algn="l"/>
              </a:tabLst>
            </a:pPr>
            <a:r>
              <a:rPr sz="1400" spc="-15" dirty="0">
                <a:latin typeface="Arial MT"/>
                <a:cs typeface="Arial MT"/>
              </a:rPr>
              <a:t>We </a:t>
            </a:r>
            <a:r>
              <a:rPr sz="1400" spc="-5" dirty="0">
                <a:latin typeface="Arial MT"/>
                <a:cs typeface="Arial MT"/>
              </a:rPr>
              <a:t>use Prophet to decompose trend and </a:t>
            </a:r>
            <a:r>
              <a:rPr sz="1400" dirty="0">
                <a:latin typeface="Arial MT"/>
                <a:cs typeface="Arial MT"/>
              </a:rPr>
              <a:t>seasonality </a:t>
            </a:r>
            <a:r>
              <a:rPr sz="1400" spc="-5" dirty="0">
                <a:latin typeface="Arial MT"/>
                <a:cs typeface="Arial MT"/>
              </a:rPr>
              <a:t>directly from </a:t>
            </a:r>
            <a:r>
              <a:rPr sz="1400" dirty="0">
                <a:latin typeface="Arial MT"/>
                <a:cs typeface="Arial MT"/>
              </a:rPr>
              <a:t>response </a:t>
            </a:r>
            <a:r>
              <a:rPr sz="1400" spc="-5" dirty="0">
                <a:latin typeface="Arial MT"/>
                <a:cs typeface="Arial MT"/>
              </a:rPr>
              <a:t>as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input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variable</a:t>
            </a:r>
            <a:r>
              <a:rPr sz="1400" spc="-5" dirty="0">
                <a:latin typeface="Arial MT"/>
                <a:cs typeface="Arial MT"/>
              </a:rPr>
              <a:t> for further </a:t>
            </a:r>
            <a:r>
              <a:rPr sz="1400" dirty="0">
                <a:latin typeface="Arial MT"/>
                <a:cs typeface="Arial MT"/>
              </a:rPr>
              <a:t>modelling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5637" y="4333207"/>
            <a:ext cx="3811904" cy="1393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What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Facebook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Prophet:</a:t>
            </a:r>
            <a:endParaRPr sz="1800">
              <a:latin typeface="Arial MT"/>
              <a:cs typeface="Arial MT"/>
            </a:endParaRPr>
          </a:p>
          <a:p>
            <a:pPr marL="355600" indent="-316230">
              <a:lnSpc>
                <a:spcPct val="100000"/>
              </a:lnSpc>
              <a:spcBef>
                <a:spcPts val="1230"/>
              </a:spcBef>
              <a:buChar char="•"/>
              <a:tabLst>
                <a:tab pos="354965" algn="l"/>
                <a:tab pos="355600" algn="l"/>
              </a:tabLst>
            </a:pPr>
            <a:r>
              <a:rPr sz="1400" spc="-5" dirty="0">
                <a:latin typeface="Arial MT"/>
                <a:cs typeface="Arial MT"/>
              </a:rPr>
              <a:t>Replaces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manual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dummy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variables</a:t>
            </a:r>
            <a:endParaRPr sz="1400">
              <a:latin typeface="Arial MT"/>
              <a:cs typeface="Arial MT"/>
            </a:endParaRPr>
          </a:p>
          <a:p>
            <a:pPr marL="355600" indent="-316230">
              <a:lnSpc>
                <a:spcPct val="100000"/>
              </a:lnSpc>
              <a:spcBef>
                <a:spcPts val="1170"/>
              </a:spcBef>
              <a:buChar char="•"/>
              <a:tabLst>
                <a:tab pos="354965" algn="l"/>
                <a:tab pos="355600" algn="l"/>
              </a:tabLst>
            </a:pPr>
            <a:r>
              <a:rPr sz="1400" spc="-5" dirty="0">
                <a:latin typeface="Arial MT"/>
                <a:cs typeface="Arial MT"/>
              </a:rPr>
              <a:t>Highly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scalable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approach</a:t>
            </a:r>
            <a:endParaRPr sz="1400">
              <a:latin typeface="Arial MT"/>
              <a:cs typeface="Arial MT"/>
            </a:endParaRPr>
          </a:p>
          <a:p>
            <a:pPr marL="355600" indent="-316230">
              <a:lnSpc>
                <a:spcPct val="100000"/>
              </a:lnSpc>
              <a:spcBef>
                <a:spcPts val="1165"/>
              </a:spcBef>
              <a:buChar char="•"/>
              <a:tabLst>
                <a:tab pos="354965" algn="l"/>
                <a:tab pos="355600" algn="l"/>
              </a:tabLst>
            </a:pPr>
            <a:r>
              <a:rPr sz="1400" spc="-5" dirty="0">
                <a:latin typeface="Arial MT"/>
                <a:cs typeface="Arial MT"/>
              </a:rPr>
              <a:t>Improve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fit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and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interpretability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of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the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models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17255" y="1485130"/>
            <a:ext cx="2922362" cy="31361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20022" y="4888959"/>
            <a:ext cx="2754136" cy="126759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589208" y="1856428"/>
            <a:ext cx="479996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" marR="5080">
              <a:lnSpc>
                <a:spcPct val="12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Classic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MMM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models rely heavily on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experience of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analyst </a:t>
            </a:r>
            <a:r>
              <a:rPr sz="1200" b="1" spc="-3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when:</a:t>
            </a:r>
            <a:endParaRPr sz="1200">
              <a:latin typeface="Arial"/>
              <a:cs typeface="Arial"/>
            </a:endParaRPr>
          </a:p>
          <a:p>
            <a:pPr marL="405130" indent="-393065">
              <a:lnSpc>
                <a:spcPct val="100000"/>
              </a:lnSpc>
              <a:spcBef>
                <a:spcPts val="285"/>
              </a:spcBef>
              <a:buSzPct val="75000"/>
              <a:buChar char="●"/>
              <a:tabLst>
                <a:tab pos="405130" algn="l"/>
                <a:tab pos="405765" algn="l"/>
              </a:tabLst>
            </a:pP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Selecting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right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explanatory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variables</a:t>
            </a:r>
            <a:endParaRPr sz="1200">
              <a:latin typeface="Arial MT"/>
              <a:cs typeface="Arial MT"/>
            </a:endParaRPr>
          </a:p>
          <a:p>
            <a:pPr marL="405130" indent="-393065">
              <a:lnSpc>
                <a:spcPct val="100000"/>
              </a:lnSpc>
              <a:spcBef>
                <a:spcPts val="290"/>
              </a:spcBef>
              <a:buSzPct val="75000"/>
              <a:buChar char="●"/>
              <a:tabLst>
                <a:tab pos="405130" algn="l"/>
                <a:tab pos="405765" algn="l"/>
              </a:tabLst>
            </a:pP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Assigning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correct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adstock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saturation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curve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shapes</a:t>
            </a:r>
            <a:endParaRPr sz="1200">
              <a:latin typeface="Arial MT"/>
              <a:cs typeface="Arial MT"/>
            </a:endParaRPr>
          </a:p>
          <a:p>
            <a:pPr marL="405130" indent="-393065">
              <a:lnSpc>
                <a:spcPct val="100000"/>
              </a:lnSpc>
              <a:spcBef>
                <a:spcPts val="285"/>
              </a:spcBef>
              <a:buSzPct val="75000"/>
              <a:buChar char="●"/>
              <a:tabLst>
                <a:tab pos="405130" algn="l"/>
                <a:tab pos="405765" algn="l"/>
              </a:tabLst>
            </a:pP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Determining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trend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seasonality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3305" y="1044635"/>
            <a:ext cx="36410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Minimizing</a:t>
            </a:r>
            <a:r>
              <a:rPr sz="28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human</a:t>
            </a:r>
            <a:r>
              <a:rPr sz="28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bias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2500" y="3698303"/>
            <a:ext cx="12719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OU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APPROACH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9208" y="5053139"/>
            <a:ext cx="946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FFFFFF"/>
                </a:solidFill>
                <a:latin typeface="Arial"/>
                <a:cs typeface="Arial"/>
              </a:rPr>
              <a:t>●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9208" y="5711507"/>
            <a:ext cx="946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FFFFFF"/>
                </a:solidFill>
                <a:latin typeface="Arial"/>
                <a:cs typeface="Arial"/>
              </a:rPr>
              <a:t>●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9208" y="4100640"/>
            <a:ext cx="5137150" cy="2439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5130" marR="5080" indent="-393065">
              <a:lnSpc>
                <a:spcPct val="120000"/>
              </a:lnSpc>
              <a:spcBef>
                <a:spcPts val="100"/>
              </a:spcBef>
              <a:buSzPct val="75000"/>
              <a:buChar char="●"/>
              <a:tabLst>
                <a:tab pos="405130" algn="l"/>
                <a:tab pos="405765" algn="l"/>
              </a:tabLst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Automated multi-objective hyperparameter optimization with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evolutionary algorithm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: to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efficiently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sample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all possible adstock and </a:t>
            </a:r>
            <a:r>
              <a:rPr sz="1200" spc="-3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saturation curves combinations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by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minimizing model 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error,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decomposition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distance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calibration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 error</a:t>
            </a:r>
            <a:endParaRPr sz="1200">
              <a:latin typeface="Arial MT"/>
              <a:cs typeface="Arial MT"/>
            </a:endParaRPr>
          </a:p>
          <a:p>
            <a:pPr marL="405130" marR="93345">
              <a:lnSpc>
                <a:spcPct val="120000"/>
              </a:lnSpc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Ridge regression with cross-validation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: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a regularization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technique </a:t>
            </a:r>
            <a:r>
              <a:rPr sz="1200" spc="-3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that deals with intercorrelated explanatory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variables.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Prevents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overfitting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allows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freedom of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choice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 for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variables</a:t>
            </a:r>
            <a:endParaRPr sz="1200">
              <a:latin typeface="Arial MT"/>
              <a:cs typeface="Arial MT"/>
            </a:endParaRPr>
          </a:p>
          <a:p>
            <a:pPr marL="405130" marR="78105">
              <a:lnSpc>
                <a:spcPct val="120000"/>
              </a:lnSpc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Prophet seasonality decomposition: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Facebook open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source ML </a:t>
            </a:r>
            <a:r>
              <a:rPr sz="12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library for time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series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forecasting. 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We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use Prophet to automatically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decompose the trend and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seasonality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directly from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response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as input </a:t>
            </a:r>
            <a:r>
              <a:rPr sz="1200" spc="-3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variable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for further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modelling.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21050" y="343453"/>
            <a:ext cx="5102999" cy="304713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21000" y="3547554"/>
            <a:ext cx="5103050" cy="304714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9172805" y="642379"/>
            <a:ext cx="18808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8890" algn="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Optimisation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example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initial</a:t>
            </a:r>
            <a:endParaRPr sz="12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model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27238" y="3842779"/>
            <a:ext cx="14909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8255" algn="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Optimisatio</a:t>
            </a:r>
            <a:r>
              <a:rPr sz="1200" dirty="0">
                <a:latin typeface="Arial MT"/>
                <a:cs typeface="Arial MT"/>
              </a:rPr>
              <a:t>n</a:t>
            </a:r>
            <a:r>
              <a:rPr sz="1200" spc="-5" dirty="0">
                <a:latin typeface="Arial MT"/>
                <a:cs typeface="Arial MT"/>
              </a:rPr>
              <a:t> example</a:t>
            </a:r>
            <a:endParaRPr sz="12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refresh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model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6095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6095999" y="0"/>
                </a:lnTo>
                <a:lnTo>
                  <a:pt x="6095999" y="6857999"/>
                </a:lnTo>
                <a:close/>
              </a:path>
            </a:pathLst>
          </a:custGeom>
          <a:solidFill>
            <a:srgbClr val="0063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3305" y="1044635"/>
            <a:ext cx="42329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FFFFFF"/>
                </a:solidFill>
              </a:rPr>
              <a:t>Aligning</a:t>
            </a:r>
            <a:r>
              <a:rPr spc="-3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with</a:t>
            </a:r>
            <a:r>
              <a:rPr spc="-25" dirty="0">
                <a:solidFill>
                  <a:srgbClr val="FFFFFF"/>
                </a:solidFill>
              </a:rPr>
              <a:t> </a:t>
            </a:r>
            <a:r>
              <a:rPr spc="-15" dirty="0">
                <a:solidFill>
                  <a:srgbClr val="FFFFFF"/>
                </a:solidFill>
              </a:rPr>
              <a:t>Ground-Truth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72500" y="3698303"/>
            <a:ext cx="12719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OU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APPROACH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9208" y="4833684"/>
            <a:ext cx="946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FFFFFF"/>
                </a:solidFill>
                <a:latin typeface="Arial"/>
                <a:cs typeface="Arial"/>
              </a:rPr>
              <a:t>●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9208" y="5711507"/>
            <a:ext cx="946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FFFFFF"/>
                </a:solidFill>
                <a:latin typeface="Arial"/>
                <a:cs typeface="Arial"/>
              </a:rPr>
              <a:t>●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9208" y="4100640"/>
            <a:ext cx="5217795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5130" marR="5080" indent="-393065">
              <a:lnSpc>
                <a:spcPct val="120000"/>
              </a:lnSpc>
              <a:spcBef>
                <a:spcPts val="100"/>
              </a:spcBef>
              <a:buSzPct val="75000"/>
              <a:buChar char="●"/>
              <a:tabLst>
                <a:tab pos="405130" algn="l"/>
                <a:tab pos="405765" algn="l"/>
              </a:tabLst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MAPE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as calibration error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: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The percentage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difference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between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experimental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results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and predicted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sales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for the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certain channel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is used </a:t>
            </a:r>
            <a:r>
              <a:rPr sz="1200" spc="-3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calibration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error.</a:t>
            </a:r>
            <a:endParaRPr sz="1200">
              <a:latin typeface="Arial MT"/>
              <a:cs typeface="Arial MT"/>
            </a:endParaRPr>
          </a:p>
          <a:p>
            <a:pPr marL="405130" marR="132080">
              <a:lnSpc>
                <a:spcPct val="120000"/>
              </a:lnSpc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Additional objective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function for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hyperparameter optimisation: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Robyn’s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model calibration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is done by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minimizing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the error between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 MMM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predicted and ground-truth outcomes for the given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channel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1200" spc="-3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time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period</a:t>
            </a:r>
            <a:endParaRPr sz="1200">
              <a:latin typeface="Arial MT"/>
              <a:cs typeface="Arial MT"/>
            </a:endParaRPr>
          </a:p>
          <a:p>
            <a:pPr marL="405130" marR="242570">
              <a:lnSpc>
                <a:spcPct val="120000"/>
              </a:lnSpc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Stronger weight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ground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truth for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Pareto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optimality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: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Because </a:t>
            </a:r>
            <a:r>
              <a:rPr sz="1200" spc="-3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experiments are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considered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ground truth,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stronger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weight for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 calibration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MAPE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applied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ensure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closer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results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experiment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9953943" y="2972245"/>
            <a:ext cx="837565" cy="766445"/>
            <a:chOff x="9953943" y="2972245"/>
            <a:chExt cx="837565" cy="766445"/>
          </a:xfrm>
        </p:grpSpPr>
        <p:sp>
          <p:nvSpPr>
            <p:cNvPr id="11" name="object 11"/>
            <p:cNvSpPr/>
            <p:nvPr/>
          </p:nvSpPr>
          <p:spPr>
            <a:xfrm>
              <a:off x="9953943" y="3232788"/>
              <a:ext cx="360045" cy="506095"/>
            </a:xfrm>
            <a:custGeom>
              <a:avLst/>
              <a:gdLst/>
              <a:ahLst/>
              <a:cxnLst/>
              <a:rect l="l" t="t" r="r" b="b"/>
              <a:pathLst>
                <a:path w="360045" h="506095">
                  <a:moveTo>
                    <a:pt x="359999" y="505662"/>
                  </a:moveTo>
                  <a:lnTo>
                    <a:pt x="0" y="505662"/>
                  </a:lnTo>
                  <a:lnTo>
                    <a:pt x="0" y="0"/>
                  </a:lnTo>
                  <a:lnTo>
                    <a:pt x="359999" y="0"/>
                  </a:lnTo>
                  <a:lnTo>
                    <a:pt x="359999" y="505662"/>
                  </a:lnTo>
                  <a:close/>
                </a:path>
              </a:pathLst>
            </a:custGeom>
            <a:solidFill>
              <a:srgbClr val="B0D3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431021" y="2972245"/>
              <a:ext cx="360045" cy="766445"/>
            </a:xfrm>
            <a:custGeom>
              <a:avLst/>
              <a:gdLst/>
              <a:ahLst/>
              <a:cxnLst/>
              <a:rect l="l" t="t" r="r" b="b"/>
              <a:pathLst>
                <a:path w="360045" h="766445">
                  <a:moveTo>
                    <a:pt x="360000" y="766204"/>
                  </a:moveTo>
                  <a:lnTo>
                    <a:pt x="0" y="766204"/>
                  </a:lnTo>
                  <a:lnTo>
                    <a:pt x="0" y="0"/>
                  </a:lnTo>
                  <a:lnTo>
                    <a:pt x="360000" y="0"/>
                  </a:lnTo>
                  <a:lnTo>
                    <a:pt x="360000" y="766204"/>
                  </a:lnTo>
                  <a:close/>
                </a:path>
              </a:pathLst>
            </a:custGeom>
            <a:solidFill>
              <a:srgbClr val="107B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059386" y="2389972"/>
            <a:ext cx="676275" cy="5238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b="1" spc="10" dirty="0">
                <a:latin typeface="Arial"/>
                <a:cs typeface="Arial"/>
              </a:rPr>
              <a:t>Study</a:t>
            </a:r>
            <a:r>
              <a:rPr sz="1300" b="1" spc="-30" dirty="0">
                <a:latin typeface="Arial"/>
                <a:cs typeface="Arial"/>
              </a:rPr>
              <a:t> </a:t>
            </a:r>
            <a:r>
              <a:rPr sz="1300" b="1" spc="15" dirty="0">
                <a:latin typeface="Arial"/>
                <a:cs typeface="Arial"/>
              </a:rPr>
              <a:t>2</a:t>
            </a:r>
            <a:endParaRPr sz="1300">
              <a:latin typeface="Arial"/>
              <a:cs typeface="Arial"/>
            </a:endParaRPr>
          </a:p>
          <a:p>
            <a:pPr marL="445770">
              <a:lnSpc>
                <a:spcPct val="100000"/>
              </a:lnSpc>
              <a:spcBef>
                <a:spcPts val="1245"/>
              </a:spcBef>
            </a:pPr>
            <a:r>
              <a:rPr sz="900" spc="-85" dirty="0">
                <a:latin typeface="Arial MT"/>
                <a:cs typeface="Arial MT"/>
              </a:rPr>
              <a:t>T</a:t>
            </a:r>
            <a:r>
              <a:rPr sz="900" spc="5" dirty="0">
                <a:latin typeface="Arial MT"/>
                <a:cs typeface="Arial MT"/>
              </a:rPr>
              <a:t>est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930296" y="2984204"/>
            <a:ext cx="40767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10" dirty="0">
                <a:latin typeface="Arial MT"/>
                <a:cs typeface="Arial MT"/>
              </a:rPr>
              <a:t>Control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438805" y="2268653"/>
            <a:ext cx="360045" cy="506095"/>
          </a:xfrm>
          <a:custGeom>
            <a:avLst/>
            <a:gdLst/>
            <a:ahLst/>
            <a:cxnLst/>
            <a:rect l="l" t="t" r="r" b="b"/>
            <a:pathLst>
              <a:path w="360045" h="506094">
                <a:moveTo>
                  <a:pt x="359999" y="505662"/>
                </a:moveTo>
                <a:lnTo>
                  <a:pt x="0" y="505662"/>
                </a:lnTo>
                <a:lnTo>
                  <a:pt x="0" y="0"/>
                </a:lnTo>
                <a:lnTo>
                  <a:pt x="359999" y="0"/>
                </a:lnTo>
                <a:lnTo>
                  <a:pt x="359999" y="505662"/>
                </a:lnTo>
                <a:close/>
              </a:path>
            </a:pathLst>
          </a:custGeom>
          <a:solidFill>
            <a:srgbClr val="B0D3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915884" y="2008110"/>
            <a:ext cx="360045" cy="766445"/>
          </a:xfrm>
          <a:custGeom>
            <a:avLst/>
            <a:gdLst/>
            <a:ahLst/>
            <a:cxnLst/>
            <a:rect l="l" t="t" r="r" b="b"/>
            <a:pathLst>
              <a:path w="360045" h="766444">
                <a:moveTo>
                  <a:pt x="359999" y="766205"/>
                </a:moveTo>
                <a:lnTo>
                  <a:pt x="0" y="766205"/>
                </a:lnTo>
                <a:lnTo>
                  <a:pt x="0" y="0"/>
                </a:lnTo>
                <a:lnTo>
                  <a:pt x="359999" y="0"/>
                </a:lnTo>
                <a:lnTo>
                  <a:pt x="359999" y="766205"/>
                </a:lnTo>
                <a:close/>
              </a:path>
            </a:pathLst>
          </a:custGeom>
          <a:solidFill>
            <a:srgbClr val="107B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544248" y="1425837"/>
            <a:ext cx="676275" cy="5238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b="1" spc="10" dirty="0">
                <a:latin typeface="Arial"/>
                <a:cs typeface="Arial"/>
              </a:rPr>
              <a:t>Study</a:t>
            </a:r>
            <a:r>
              <a:rPr sz="1300" b="1" spc="-30" dirty="0">
                <a:latin typeface="Arial"/>
                <a:cs typeface="Arial"/>
              </a:rPr>
              <a:t> </a:t>
            </a:r>
            <a:r>
              <a:rPr sz="1300" b="1" spc="15" dirty="0">
                <a:latin typeface="Arial"/>
                <a:cs typeface="Arial"/>
              </a:rPr>
              <a:t>1</a:t>
            </a:r>
            <a:endParaRPr sz="1300">
              <a:latin typeface="Arial"/>
              <a:cs typeface="Arial"/>
            </a:endParaRPr>
          </a:p>
          <a:p>
            <a:pPr marL="445770">
              <a:lnSpc>
                <a:spcPct val="100000"/>
              </a:lnSpc>
              <a:spcBef>
                <a:spcPts val="1245"/>
              </a:spcBef>
            </a:pPr>
            <a:r>
              <a:rPr sz="900" spc="-85" dirty="0">
                <a:latin typeface="Arial MT"/>
                <a:cs typeface="Arial MT"/>
              </a:rPr>
              <a:t>T</a:t>
            </a:r>
            <a:r>
              <a:rPr sz="900" spc="5" dirty="0">
                <a:latin typeface="Arial MT"/>
                <a:cs typeface="Arial MT"/>
              </a:rPr>
              <a:t>est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415158" y="2020069"/>
            <a:ext cx="40767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10" dirty="0">
                <a:latin typeface="Arial MT"/>
                <a:cs typeface="Arial MT"/>
              </a:rPr>
              <a:t>Control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3784" y="437959"/>
            <a:ext cx="4997948" cy="587255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601094" y="1856428"/>
            <a:ext cx="5019675" cy="903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Using experiments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/ randomised control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trials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(RCT)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to determine the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incremental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effect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Marketing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activities is already gold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standard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in the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industry and often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considered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ground-truth. The need to introduce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experimental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result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into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MMM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been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growing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strongly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over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decade.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698479" y="2926970"/>
            <a:ext cx="4779645" cy="2886075"/>
            <a:chOff x="6698479" y="2926970"/>
            <a:chExt cx="4779645" cy="2886075"/>
          </a:xfrm>
        </p:grpSpPr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98479" y="3157422"/>
              <a:ext cx="4779451" cy="255819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738275" y="2933320"/>
              <a:ext cx="2700655" cy="2873375"/>
            </a:xfrm>
            <a:custGeom>
              <a:avLst/>
              <a:gdLst/>
              <a:ahLst/>
              <a:cxnLst/>
              <a:rect l="l" t="t" r="r" b="b"/>
              <a:pathLst>
                <a:path w="2700654" h="2873375">
                  <a:moveTo>
                    <a:pt x="0" y="0"/>
                  </a:moveTo>
                  <a:lnTo>
                    <a:pt x="196001" y="0"/>
                  </a:lnTo>
                  <a:lnTo>
                    <a:pt x="196001" y="2872973"/>
                  </a:lnTo>
                  <a:lnTo>
                    <a:pt x="0" y="2872973"/>
                  </a:lnTo>
                  <a:lnTo>
                    <a:pt x="0" y="0"/>
                  </a:lnTo>
                  <a:close/>
                </a:path>
                <a:path w="2700654" h="2873375">
                  <a:moveTo>
                    <a:pt x="2478773" y="1158845"/>
                  </a:moveTo>
                  <a:lnTo>
                    <a:pt x="2700493" y="1158845"/>
                  </a:lnTo>
                  <a:lnTo>
                    <a:pt x="2700493" y="2872973"/>
                  </a:lnTo>
                  <a:lnTo>
                    <a:pt x="2478773" y="2872973"/>
                  </a:lnTo>
                  <a:lnTo>
                    <a:pt x="2478773" y="1158845"/>
                  </a:lnTo>
                  <a:close/>
                </a:path>
              </a:pathLst>
            </a:custGeom>
            <a:ln w="12699">
              <a:solidFill>
                <a:srgbClr val="FF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/>
          <p:nvPr/>
        </p:nvSpPr>
        <p:spPr>
          <a:xfrm>
            <a:off x="7498448" y="5998069"/>
            <a:ext cx="210820" cy="172720"/>
          </a:xfrm>
          <a:custGeom>
            <a:avLst/>
            <a:gdLst/>
            <a:ahLst/>
            <a:cxnLst/>
            <a:rect l="l" t="t" r="r" b="b"/>
            <a:pathLst>
              <a:path w="210820" h="172720">
                <a:moveTo>
                  <a:pt x="210638" y="172638"/>
                </a:moveTo>
                <a:lnTo>
                  <a:pt x="0" y="172638"/>
                </a:lnTo>
                <a:lnTo>
                  <a:pt x="0" y="0"/>
                </a:lnTo>
                <a:lnTo>
                  <a:pt x="210638" y="0"/>
                </a:lnTo>
                <a:lnTo>
                  <a:pt x="210638" y="172638"/>
                </a:lnTo>
                <a:close/>
              </a:path>
            </a:pathLst>
          </a:custGeom>
          <a:solidFill>
            <a:srgbClr val="B0D3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78323" y="6004745"/>
            <a:ext cx="210820" cy="172720"/>
          </a:xfrm>
          <a:custGeom>
            <a:avLst/>
            <a:gdLst/>
            <a:ahLst/>
            <a:cxnLst/>
            <a:rect l="l" t="t" r="r" b="b"/>
            <a:pathLst>
              <a:path w="210820" h="172720">
                <a:moveTo>
                  <a:pt x="210638" y="172638"/>
                </a:moveTo>
                <a:lnTo>
                  <a:pt x="0" y="172638"/>
                </a:lnTo>
                <a:lnTo>
                  <a:pt x="0" y="0"/>
                </a:lnTo>
                <a:lnTo>
                  <a:pt x="210638" y="0"/>
                </a:lnTo>
                <a:lnTo>
                  <a:pt x="210638" y="172638"/>
                </a:lnTo>
                <a:close/>
              </a:path>
            </a:pathLst>
          </a:custGeom>
          <a:solidFill>
            <a:srgbClr val="107B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786106" y="5976359"/>
            <a:ext cx="13823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1B2B33"/>
                </a:solidFill>
                <a:latin typeface="Arial MT"/>
                <a:cs typeface="Arial MT"/>
              </a:rPr>
              <a:t>Base</a:t>
            </a:r>
            <a:r>
              <a:rPr sz="1200" spc="-35" dirty="0">
                <a:solidFill>
                  <a:srgbClr val="1B2B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B2B33"/>
                </a:solidFill>
                <a:latin typeface="Arial MT"/>
                <a:cs typeface="Arial MT"/>
              </a:rPr>
              <a:t>+</a:t>
            </a:r>
            <a:r>
              <a:rPr sz="1200" spc="-30" dirty="0">
                <a:solidFill>
                  <a:srgbClr val="1B2B33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B2B33"/>
                </a:solidFill>
                <a:latin typeface="Arial MT"/>
                <a:cs typeface="Arial MT"/>
              </a:rPr>
              <a:t>Other</a:t>
            </a:r>
            <a:r>
              <a:rPr sz="1200" spc="-30" dirty="0">
                <a:solidFill>
                  <a:srgbClr val="1B2B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B2B33"/>
                </a:solidFill>
                <a:latin typeface="Arial MT"/>
                <a:cs typeface="Arial MT"/>
              </a:rPr>
              <a:t>media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973883" y="5969365"/>
            <a:ext cx="11772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B2B33"/>
                </a:solidFill>
                <a:latin typeface="Arial MT"/>
                <a:cs typeface="Arial MT"/>
              </a:rPr>
              <a:t>Media</a:t>
            </a:r>
            <a:r>
              <a:rPr sz="1200" spc="-45" dirty="0">
                <a:solidFill>
                  <a:srgbClr val="1B2B33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B2B33"/>
                </a:solidFill>
                <a:latin typeface="Arial MT"/>
                <a:cs typeface="Arial MT"/>
              </a:rPr>
              <a:t>Channel</a:t>
            </a:r>
            <a:r>
              <a:rPr sz="1200" spc="-45" dirty="0">
                <a:solidFill>
                  <a:srgbClr val="1B2B33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B2B33"/>
                </a:solidFill>
                <a:latin typeface="Arial MT"/>
                <a:cs typeface="Arial MT"/>
              </a:rPr>
              <a:t>n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191804" y="5179224"/>
            <a:ext cx="171831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b="1" spc="25" dirty="0">
                <a:latin typeface="Arial"/>
                <a:cs typeface="Arial"/>
              </a:rPr>
              <a:t>MMM</a:t>
            </a:r>
            <a:r>
              <a:rPr sz="1300" b="1" spc="-30" dirty="0">
                <a:latin typeface="Arial"/>
                <a:cs typeface="Arial"/>
              </a:rPr>
              <a:t> </a:t>
            </a:r>
            <a:r>
              <a:rPr sz="1300" b="1" spc="10" dirty="0">
                <a:latin typeface="Arial"/>
                <a:cs typeface="Arial"/>
              </a:rPr>
              <a:t>Decomposition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6095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6095999" y="0"/>
                </a:lnTo>
                <a:lnTo>
                  <a:pt x="6095999" y="6857999"/>
                </a:lnTo>
                <a:close/>
              </a:path>
            </a:pathLst>
          </a:custGeom>
          <a:solidFill>
            <a:srgbClr val="0063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606572" y="6369875"/>
            <a:ext cx="13843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1B2B33"/>
                </a:solidFill>
                <a:latin typeface="Arial MT"/>
                <a:cs typeface="Arial MT"/>
              </a:rPr>
              <a:t>17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7468" y="1046508"/>
            <a:ext cx="312293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FFFFFF"/>
                </a:solidFill>
              </a:rPr>
              <a:t>Enabling</a:t>
            </a:r>
            <a:r>
              <a:rPr spc="-9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actionable </a:t>
            </a:r>
            <a:r>
              <a:rPr spc="-760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decision</a:t>
            </a:r>
            <a:r>
              <a:rPr spc="-2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making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75707" y="3799913"/>
            <a:ext cx="4939665" cy="2183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OU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APPROACH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 marL="621665" marR="5080" indent="-393065">
              <a:lnSpc>
                <a:spcPct val="120000"/>
              </a:lnSpc>
              <a:buSzPct val="75000"/>
              <a:buChar char="●"/>
              <a:tabLst>
                <a:tab pos="621665" algn="l"/>
                <a:tab pos="622300" algn="l"/>
              </a:tabLst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Budget allocator: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MMA+AUGLAG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non-linear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solver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that allows </a:t>
            </a:r>
            <a:r>
              <a:rPr sz="1200" spc="-3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equal and unequal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constraints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and help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you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define optimal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budget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allocation for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upcoming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cycles.</a:t>
            </a:r>
            <a:endParaRPr sz="1200">
              <a:latin typeface="Arial MT"/>
              <a:cs typeface="Arial MT"/>
            </a:endParaRPr>
          </a:p>
          <a:p>
            <a:pPr marL="621665" marR="104139" indent="-393065">
              <a:lnSpc>
                <a:spcPct val="120000"/>
              </a:lnSpc>
              <a:buSzPct val="75000"/>
              <a:buChar char="●"/>
              <a:tabLst>
                <a:tab pos="621665" algn="l"/>
                <a:tab pos="622300" algn="l"/>
              </a:tabLst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Diminishing returns and adstock curves: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model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prints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out the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curves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for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media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for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you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to understand inflection points </a:t>
            </a:r>
            <a:r>
              <a:rPr sz="1200" spc="-3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where the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sweet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spot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 for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investment is.</a:t>
            </a:r>
            <a:endParaRPr sz="1200">
              <a:latin typeface="Arial MT"/>
              <a:cs typeface="Arial MT"/>
            </a:endParaRPr>
          </a:p>
          <a:p>
            <a:pPr marL="621665" marR="247015" indent="-415925">
              <a:lnSpc>
                <a:spcPct val="120000"/>
              </a:lnSpc>
              <a:buChar char="●"/>
              <a:tabLst>
                <a:tab pos="621665" algn="l"/>
                <a:tab pos="622300" algn="l"/>
              </a:tabLst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Continuous reporting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- “always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on”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capability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with frequent </a:t>
            </a:r>
            <a:r>
              <a:rPr sz="1200" spc="-3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outputs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rolling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 analysis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5108" y="2071166"/>
            <a:ext cx="497840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3000"/>
              </a:lnSpc>
              <a:spcBef>
                <a:spcPts val="95"/>
              </a:spcBef>
            </a:pPr>
            <a:r>
              <a:rPr sz="1300" spc="10" dirty="0">
                <a:solidFill>
                  <a:srgbClr val="FFFFFF"/>
                </a:solidFill>
                <a:latin typeface="Arial MT"/>
                <a:cs typeface="Arial MT"/>
              </a:rPr>
              <a:t>Advanced </a:t>
            </a:r>
            <a:r>
              <a:rPr sz="1300" spc="25" dirty="0">
                <a:solidFill>
                  <a:srgbClr val="FFFFFF"/>
                </a:solidFill>
                <a:latin typeface="Arial MT"/>
                <a:cs typeface="Arial MT"/>
              </a:rPr>
              <a:t>MMM </a:t>
            </a:r>
            <a:r>
              <a:rPr sz="1300" spc="15" dirty="0">
                <a:solidFill>
                  <a:srgbClr val="FFFFFF"/>
                </a:solidFill>
                <a:latin typeface="Arial MT"/>
                <a:cs typeface="Arial MT"/>
              </a:rPr>
              <a:t>models </a:t>
            </a:r>
            <a:r>
              <a:rPr sz="1300" spc="10" dirty="0">
                <a:solidFill>
                  <a:srgbClr val="FFFFFF"/>
                </a:solidFill>
                <a:latin typeface="Arial MT"/>
                <a:cs typeface="Arial MT"/>
              </a:rPr>
              <a:t>enable actionable items </a:t>
            </a:r>
            <a:r>
              <a:rPr sz="1300" spc="5" dirty="0">
                <a:solidFill>
                  <a:srgbClr val="FFFFFF"/>
                </a:solidFill>
                <a:latin typeface="Arial MT"/>
                <a:cs typeface="Arial MT"/>
              </a:rPr>
              <a:t>for </a:t>
            </a:r>
            <a:r>
              <a:rPr sz="1300" spc="15" dirty="0">
                <a:solidFill>
                  <a:srgbClr val="FFFFFF"/>
                </a:solidFill>
                <a:latin typeface="Arial MT"/>
                <a:cs typeface="Arial MT"/>
              </a:rPr>
              <a:t>media </a:t>
            </a:r>
            <a:r>
              <a:rPr sz="1300" spc="10" dirty="0">
                <a:solidFill>
                  <a:srgbClr val="FFFFFF"/>
                </a:solidFill>
                <a:latin typeface="Arial MT"/>
                <a:cs typeface="Arial MT"/>
              </a:rPr>
              <a:t>budget </a:t>
            </a:r>
            <a:r>
              <a:rPr sz="1300" spc="-3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Arial MT"/>
                <a:cs typeface="Arial MT"/>
              </a:rPr>
              <a:t>allocation</a:t>
            </a:r>
            <a:r>
              <a:rPr sz="13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Arial MT"/>
                <a:cs typeface="Arial MT"/>
              </a:rPr>
              <a:t>decision</a:t>
            </a:r>
            <a:r>
              <a:rPr sz="13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Arial MT"/>
                <a:cs typeface="Arial MT"/>
              </a:rPr>
              <a:t>making:</a:t>
            </a:r>
            <a:endParaRPr sz="1300">
              <a:latin typeface="Arial MT"/>
              <a:cs typeface="Arial MT"/>
            </a:endParaRPr>
          </a:p>
          <a:p>
            <a:pPr marL="621665" indent="-403225">
              <a:lnSpc>
                <a:spcPct val="100000"/>
              </a:lnSpc>
              <a:spcBef>
                <a:spcPts val="355"/>
              </a:spcBef>
              <a:buSzPct val="76923"/>
              <a:buChar char="●"/>
              <a:tabLst>
                <a:tab pos="621665" algn="l"/>
                <a:tab pos="622300" algn="l"/>
              </a:tabLst>
            </a:pPr>
            <a:r>
              <a:rPr sz="1300" spc="10" dirty="0">
                <a:solidFill>
                  <a:srgbClr val="FFFFFF"/>
                </a:solidFill>
                <a:latin typeface="Arial MT"/>
                <a:cs typeface="Arial MT"/>
              </a:rPr>
              <a:t>Diminishing</a:t>
            </a:r>
            <a:r>
              <a:rPr sz="13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Arial MT"/>
                <a:cs typeface="Arial MT"/>
              </a:rPr>
              <a:t>returns</a:t>
            </a:r>
            <a:r>
              <a:rPr sz="13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Arial MT"/>
                <a:cs typeface="Arial MT"/>
              </a:rPr>
              <a:t>curves</a:t>
            </a:r>
            <a:endParaRPr sz="1300">
              <a:latin typeface="Arial MT"/>
              <a:cs typeface="Arial MT"/>
            </a:endParaRPr>
          </a:p>
          <a:p>
            <a:pPr marL="621665" indent="-403225">
              <a:lnSpc>
                <a:spcPct val="100000"/>
              </a:lnSpc>
              <a:spcBef>
                <a:spcPts val="360"/>
              </a:spcBef>
              <a:buSzPct val="76923"/>
              <a:buChar char="●"/>
              <a:tabLst>
                <a:tab pos="621665" algn="l"/>
                <a:tab pos="622300" algn="l"/>
              </a:tabLst>
            </a:pPr>
            <a:r>
              <a:rPr sz="1300" spc="10" dirty="0">
                <a:solidFill>
                  <a:srgbClr val="FFFFFF"/>
                </a:solidFill>
                <a:latin typeface="Arial MT"/>
                <a:cs typeface="Arial MT"/>
              </a:rPr>
              <a:t>Adstock</a:t>
            </a:r>
            <a:r>
              <a:rPr sz="13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Arial MT"/>
                <a:cs typeface="Arial MT"/>
              </a:rPr>
              <a:t>curves</a:t>
            </a:r>
            <a:endParaRPr sz="1300">
              <a:latin typeface="Arial MT"/>
              <a:cs typeface="Arial MT"/>
            </a:endParaRPr>
          </a:p>
          <a:p>
            <a:pPr marL="621665" indent="-403225">
              <a:lnSpc>
                <a:spcPct val="100000"/>
              </a:lnSpc>
              <a:spcBef>
                <a:spcPts val="360"/>
              </a:spcBef>
              <a:buSzPct val="76923"/>
              <a:buChar char="●"/>
              <a:tabLst>
                <a:tab pos="621665" algn="l"/>
                <a:tab pos="622300" algn="l"/>
              </a:tabLst>
            </a:pPr>
            <a:r>
              <a:rPr sz="1300" spc="10" dirty="0">
                <a:solidFill>
                  <a:srgbClr val="FFFFFF"/>
                </a:solidFill>
                <a:latin typeface="Arial MT"/>
                <a:cs typeface="Arial MT"/>
              </a:rPr>
              <a:t>Budget</a:t>
            </a:r>
            <a:r>
              <a:rPr sz="1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Arial MT"/>
                <a:cs typeface="Arial MT"/>
              </a:rPr>
              <a:t>allocator</a:t>
            </a:r>
            <a:endParaRPr sz="13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239701" y="3580700"/>
            <a:ext cx="5706110" cy="2928620"/>
            <a:chOff x="6239701" y="3580700"/>
            <a:chExt cx="5706110" cy="292862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39701" y="3580700"/>
              <a:ext cx="5706036" cy="29281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714896" y="4119003"/>
              <a:ext cx="4862195" cy="2267585"/>
            </a:xfrm>
            <a:custGeom>
              <a:avLst/>
              <a:gdLst/>
              <a:ahLst/>
              <a:cxnLst/>
              <a:rect l="l" t="t" r="r" b="b"/>
              <a:pathLst>
                <a:path w="4862195" h="2267585">
                  <a:moveTo>
                    <a:pt x="464400" y="0"/>
                  </a:moveTo>
                  <a:lnTo>
                    <a:pt x="0" y="0"/>
                  </a:lnTo>
                  <a:lnTo>
                    <a:pt x="0" y="2180399"/>
                  </a:lnTo>
                  <a:lnTo>
                    <a:pt x="464400" y="2180399"/>
                  </a:lnTo>
                  <a:lnTo>
                    <a:pt x="464400" y="0"/>
                  </a:lnTo>
                  <a:close/>
                </a:path>
                <a:path w="4862195" h="2267585">
                  <a:moveTo>
                    <a:pt x="2515501" y="87007"/>
                  </a:moveTo>
                  <a:lnTo>
                    <a:pt x="2051100" y="87007"/>
                  </a:lnTo>
                  <a:lnTo>
                    <a:pt x="2051100" y="2267407"/>
                  </a:lnTo>
                  <a:lnTo>
                    <a:pt x="2515501" y="2267407"/>
                  </a:lnTo>
                  <a:lnTo>
                    <a:pt x="2515501" y="87007"/>
                  </a:lnTo>
                  <a:close/>
                </a:path>
                <a:path w="4862195" h="2267585">
                  <a:moveTo>
                    <a:pt x="4861763" y="785698"/>
                  </a:moveTo>
                  <a:lnTo>
                    <a:pt x="4339361" y="785698"/>
                  </a:lnTo>
                  <a:lnTo>
                    <a:pt x="4339361" y="1880108"/>
                  </a:lnTo>
                  <a:lnTo>
                    <a:pt x="4861763" y="1880108"/>
                  </a:lnTo>
                  <a:lnTo>
                    <a:pt x="4861763" y="7856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6687877" y="622133"/>
            <a:ext cx="4512945" cy="2807335"/>
            <a:chOff x="6687877" y="622133"/>
            <a:chExt cx="4512945" cy="280733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7877" y="622133"/>
              <a:ext cx="4512589" cy="280686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0559200" y="2486300"/>
              <a:ext cx="522605" cy="654685"/>
            </a:xfrm>
            <a:custGeom>
              <a:avLst/>
              <a:gdLst/>
              <a:ahLst/>
              <a:cxnLst/>
              <a:rect l="l" t="t" r="r" b="b"/>
              <a:pathLst>
                <a:path w="522604" h="654685">
                  <a:moveTo>
                    <a:pt x="522399" y="654399"/>
                  </a:moveTo>
                  <a:lnTo>
                    <a:pt x="0" y="654399"/>
                  </a:lnTo>
                  <a:lnTo>
                    <a:pt x="0" y="0"/>
                  </a:lnTo>
                  <a:lnTo>
                    <a:pt x="522399" y="0"/>
                  </a:lnTo>
                  <a:lnTo>
                    <a:pt x="522399" y="654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9912" y="523418"/>
            <a:ext cx="21291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CONSTRUCTING</a:t>
            </a:r>
            <a:r>
              <a:rPr sz="1200" spc="-65" dirty="0">
                <a:latin typeface="Arial MT"/>
                <a:cs typeface="Arial MT"/>
              </a:rPr>
              <a:t> </a:t>
            </a:r>
            <a:r>
              <a:rPr sz="1200" spc="-15" dirty="0">
                <a:latin typeface="Arial MT"/>
                <a:cs typeface="Arial MT"/>
              </a:rPr>
              <a:t>VARIABLES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5638" y="1015224"/>
            <a:ext cx="3746500" cy="71818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400" b="1" spc="-5" dirty="0">
                <a:solidFill>
                  <a:srgbClr val="5558A2"/>
                </a:solidFill>
                <a:latin typeface="Arial"/>
                <a:cs typeface="Arial"/>
              </a:rPr>
              <a:t>What</a:t>
            </a:r>
            <a:r>
              <a:rPr sz="2400" b="1" spc="-40" dirty="0">
                <a:solidFill>
                  <a:srgbClr val="5558A2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5558A2"/>
                </a:solidFill>
                <a:latin typeface="Arial"/>
                <a:cs typeface="Arial"/>
              </a:rPr>
              <a:t>are</a:t>
            </a:r>
            <a:r>
              <a:rPr sz="2400" b="1" spc="-30" dirty="0">
                <a:solidFill>
                  <a:srgbClr val="5558A2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5558A2"/>
                </a:solidFill>
                <a:latin typeface="Arial"/>
                <a:cs typeface="Arial"/>
              </a:rPr>
              <a:t>Recency</a:t>
            </a:r>
            <a:r>
              <a:rPr sz="2400" b="1" spc="-30" dirty="0">
                <a:solidFill>
                  <a:srgbClr val="5558A2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5558A2"/>
                </a:solidFill>
                <a:latin typeface="Arial"/>
                <a:cs typeface="Arial"/>
              </a:rPr>
              <a:t>Splits?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400" b="1" spc="-5" dirty="0">
                <a:solidFill>
                  <a:srgbClr val="5558A2"/>
                </a:solidFill>
                <a:latin typeface="Arial"/>
                <a:cs typeface="Arial"/>
              </a:rPr>
              <a:t>Spitting</a:t>
            </a:r>
            <a:r>
              <a:rPr sz="1400" b="1" spc="-30" dirty="0">
                <a:solidFill>
                  <a:srgbClr val="5558A2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5558A2"/>
                </a:solidFill>
                <a:latin typeface="Arial"/>
                <a:cs typeface="Arial"/>
              </a:rPr>
              <a:t>variables</a:t>
            </a:r>
            <a:r>
              <a:rPr sz="1400" b="1" spc="-25" dirty="0">
                <a:solidFill>
                  <a:srgbClr val="5558A2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5558A2"/>
                </a:solidFill>
                <a:latin typeface="Arial"/>
                <a:cs typeface="Arial"/>
              </a:rPr>
              <a:t>by</a:t>
            </a:r>
            <a:r>
              <a:rPr sz="1400" b="1" spc="-25" dirty="0">
                <a:solidFill>
                  <a:srgbClr val="5558A2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5558A2"/>
                </a:solidFill>
                <a:latin typeface="Arial"/>
                <a:cs typeface="Arial"/>
              </a:rPr>
              <a:t>recency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1890" y="3333837"/>
            <a:ext cx="6331501" cy="202267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619866" y="5431498"/>
            <a:ext cx="525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0" dirty="0">
                <a:latin typeface="Arial MT"/>
                <a:cs typeface="Arial MT"/>
              </a:rPr>
              <a:t>T</a:t>
            </a:r>
            <a:r>
              <a:rPr sz="1800" spc="-5" dirty="0">
                <a:latin typeface="Arial MT"/>
                <a:cs typeface="Arial MT"/>
              </a:rPr>
              <a:t>ime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79997" y="3262393"/>
            <a:ext cx="6290945" cy="2198370"/>
            <a:chOff x="779997" y="3262393"/>
            <a:chExt cx="6290945" cy="2198370"/>
          </a:xfrm>
        </p:grpSpPr>
        <p:sp>
          <p:nvSpPr>
            <p:cNvPr id="7" name="object 7"/>
            <p:cNvSpPr/>
            <p:nvPr/>
          </p:nvSpPr>
          <p:spPr>
            <a:xfrm>
              <a:off x="779997" y="3282889"/>
              <a:ext cx="4345940" cy="0"/>
            </a:xfrm>
            <a:custGeom>
              <a:avLst/>
              <a:gdLst/>
              <a:ahLst/>
              <a:cxnLst/>
              <a:rect l="l" t="t" r="r" b="b"/>
              <a:pathLst>
                <a:path w="4345940">
                  <a:moveTo>
                    <a:pt x="0" y="0"/>
                  </a:moveTo>
                  <a:lnTo>
                    <a:pt x="4345413" y="0"/>
                  </a:lnTo>
                </a:path>
              </a:pathLst>
            </a:custGeom>
            <a:ln w="9524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25410" y="326715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125410" y="326715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239710" y="3282889"/>
              <a:ext cx="1755139" cy="0"/>
            </a:xfrm>
            <a:custGeom>
              <a:avLst/>
              <a:gdLst/>
              <a:ahLst/>
              <a:cxnLst/>
              <a:rect l="l" t="t" r="r" b="b"/>
              <a:pathLst>
                <a:path w="1755140">
                  <a:moveTo>
                    <a:pt x="1754979" y="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1F37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96485" y="326715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5" y="31465"/>
                  </a:moveTo>
                  <a:lnTo>
                    <a:pt x="0" y="15732"/>
                  </a:lnTo>
                  <a:lnTo>
                    <a:pt x="43225" y="0"/>
                  </a:lnTo>
                  <a:lnTo>
                    <a:pt x="43225" y="31465"/>
                  </a:lnTo>
                  <a:close/>
                </a:path>
              </a:pathLst>
            </a:custGeom>
            <a:solidFill>
              <a:srgbClr val="1F37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196485" y="326715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5" y="0"/>
                  </a:moveTo>
                  <a:lnTo>
                    <a:pt x="0" y="15732"/>
                  </a:lnTo>
                  <a:lnTo>
                    <a:pt x="43225" y="31465"/>
                  </a:lnTo>
                  <a:lnTo>
                    <a:pt x="43225" y="0"/>
                  </a:lnTo>
                  <a:close/>
                </a:path>
              </a:pathLst>
            </a:custGeom>
            <a:ln w="9524">
              <a:solidFill>
                <a:srgbClr val="1F37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79997" y="5419195"/>
              <a:ext cx="6195060" cy="0"/>
            </a:xfrm>
            <a:custGeom>
              <a:avLst/>
              <a:gdLst/>
              <a:ahLst/>
              <a:cxnLst/>
              <a:rect l="l" t="t" r="r" b="b"/>
              <a:pathLst>
                <a:path w="6195059">
                  <a:moveTo>
                    <a:pt x="0" y="0"/>
                  </a:moveTo>
                  <a:lnTo>
                    <a:pt x="6194517" y="0"/>
                  </a:lnTo>
                </a:path>
              </a:pathLst>
            </a:custGeom>
            <a:ln w="19049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64990" y="5378204"/>
              <a:ext cx="105500" cy="81981"/>
            </a:xfrm>
            <a:prstGeom prst="rect">
              <a:avLst/>
            </a:prstGeom>
          </p:spPr>
        </p:pic>
      </p:grpSp>
      <p:sp>
        <p:nvSpPr>
          <p:cNvPr id="15" name="object 15"/>
          <p:cNvSpPr/>
          <p:nvPr/>
        </p:nvSpPr>
        <p:spPr>
          <a:xfrm>
            <a:off x="779997" y="2570290"/>
            <a:ext cx="4403090" cy="559435"/>
          </a:xfrm>
          <a:custGeom>
            <a:avLst/>
            <a:gdLst/>
            <a:ahLst/>
            <a:cxnLst/>
            <a:rect l="l" t="t" r="r" b="b"/>
            <a:pathLst>
              <a:path w="4403090" h="559435">
                <a:moveTo>
                  <a:pt x="4309331" y="559381"/>
                </a:moveTo>
                <a:lnTo>
                  <a:pt x="93232" y="559381"/>
                </a:lnTo>
                <a:lnTo>
                  <a:pt x="56942" y="552055"/>
                </a:lnTo>
                <a:lnTo>
                  <a:pt x="27307" y="532074"/>
                </a:lnTo>
                <a:lnTo>
                  <a:pt x="7326" y="502440"/>
                </a:lnTo>
                <a:lnTo>
                  <a:pt x="0" y="466149"/>
                </a:lnTo>
                <a:lnTo>
                  <a:pt x="0" y="93232"/>
                </a:lnTo>
                <a:lnTo>
                  <a:pt x="7326" y="56942"/>
                </a:lnTo>
                <a:lnTo>
                  <a:pt x="27307" y="27307"/>
                </a:lnTo>
                <a:lnTo>
                  <a:pt x="56942" y="7326"/>
                </a:lnTo>
                <a:lnTo>
                  <a:pt x="93232" y="0"/>
                </a:lnTo>
                <a:lnTo>
                  <a:pt x="4309331" y="0"/>
                </a:lnTo>
                <a:lnTo>
                  <a:pt x="4361057" y="15664"/>
                </a:lnTo>
                <a:lnTo>
                  <a:pt x="4395467" y="57553"/>
                </a:lnTo>
                <a:lnTo>
                  <a:pt x="4402563" y="93232"/>
                </a:lnTo>
                <a:lnTo>
                  <a:pt x="4402563" y="466149"/>
                </a:lnTo>
                <a:lnTo>
                  <a:pt x="4395237" y="502440"/>
                </a:lnTo>
                <a:lnTo>
                  <a:pt x="4375256" y="532074"/>
                </a:lnTo>
                <a:lnTo>
                  <a:pt x="4345622" y="552055"/>
                </a:lnTo>
                <a:lnTo>
                  <a:pt x="4309331" y="559381"/>
                </a:lnTo>
                <a:close/>
              </a:path>
            </a:pathLst>
          </a:custGeom>
          <a:solidFill>
            <a:srgbClr val="E1E3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745267" y="2664052"/>
            <a:ext cx="24720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240" marR="5080" indent="-257175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 MT"/>
                <a:cs typeface="Arial MT"/>
              </a:rPr>
              <a:t>Traditional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models-smoothed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over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time,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recent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events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and</a:t>
            </a:r>
            <a:r>
              <a:rPr sz="1100" spc="-1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changes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lost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266504" y="2570290"/>
            <a:ext cx="1855470" cy="559435"/>
          </a:xfrm>
          <a:custGeom>
            <a:avLst/>
            <a:gdLst/>
            <a:ahLst/>
            <a:cxnLst/>
            <a:rect l="l" t="t" r="r" b="b"/>
            <a:pathLst>
              <a:path w="1855470" h="559435">
                <a:moveTo>
                  <a:pt x="1761800" y="559381"/>
                </a:moveTo>
                <a:lnTo>
                  <a:pt x="93231" y="559381"/>
                </a:lnTo>
                <a:lnTo>
                  <a:pt x="56941" y="552055"/>
                </a:lnTo>
                <a:lnTo>
                  <a:pt x="27307" y="532074"/>
                </a:lnTo>
                <a:lnTo>
                  <a:pt x="7326" y="502440"/>
                </a:lnTo>
                <a:lnTo>
                  <a:pt x="0" y="466149"/>
                </a:lnTo>
                <a:lnTo>
                  <a:pt x="0" y="93232"/>
                </a:lnTo>
                <a:lnTo>
                  <a:pt x="7326" y="56942"/>
                </a:lnTo>
                <a:lnTo>
                  <a:pt x="27307" y="27307"/>
                </a:lnTo>
                <a:lnTo>
                  <a:pt x="56941" y="7326"/>
                </a:lnTo>
                <a:lnTo>
                  <a:pt x="93231" y="0"/>
                </a:lnTo>
                <a:lnTo>
                  <a:pt x="1761800" y="0"/>
                </a:lnTo>
                <a:lnTo>
                  <a:pt x="1813526" y="15664"/>
                </a:lnTo>
                <a:lnTo>
                  <a:pt x="1847936" y="57553"/>
                </a:lnTo>
                <a:lnTo>
                  <a:pt x="1855033" y="93232"/>
                </a:lnTo>
                <a:lnTo>
                  <a:pt x="1855033" y="466149"/>
                </a:lnTo>
                <a:lnTo>
                  <a:pt x="1847706" y="502440"/>
                </a:lnTo>
                <a:lnTo>
                  <a:pt x="1827726" y="532074"/>
                </a:lnTo>
                <a:lnTo>
                  <a:pt x="1798091" y="552055"/>
                </a:lnTo>
                <a:lnTo>
                  <a:pt x="1761800" y="559381"/>
                </a:lnTo>
                <a:close/>
              </a:path>
            </a:pathLst>
          </a:custGeom>
          <a:solidFill>
            <a:srgbClr val="5558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486794" y="2664052"/>
            <a:ext cx="14154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524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FFFFFF"/>
                </a:solidFill>
                <a:latin typeface="Arial MT"/>
                <a:cs typeface="Arial MT"/>
              </a:rPr>
              <a:t>Recency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split monthly </a:t>
            </a:r>
            <a:r>
              <a:rPr sz="1100" spc="-2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showing</a:t>
            </a:r>
            <a:r>
              <a:rPr sz="11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recent</a:t>
            </a:r>
            <a:r>
              <a:rPr sz="11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 MT"/>
                <a:cs typeface="Arial MT"/>
              </a:rPr>
              <a:t>events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07778" y="2394678"/>
            <a:ext cx="3438525" cy="2693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7970" marR="62865" indent="-255270">
              <a:lnSpc>
                <a:spcPct val="110000"/>
              </a:lnSpc>
              <a:spcBef>
                <a:spcPts val="100"/>
              </a:spcBef>
              <a:buClr>
                <a:srgbClr val="5558A2"/>
              </a:buClr>
              <a:buChar char="•"/>
              <a:tabLst>
                <a:tab pos="267335" algn="l"/>
                <a:tab pos="267970" algn="l"/>
              </a:tabLst>
            </a:pPr>
            <a:r>
              <a:rPr sz="1600" spc="-5" dirty="0">
                <a:latin typeface="Arial MT"/>
                <a:cs typeface="Arial MT"/>
              </a:rPr>
              <a:t>Allows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for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recent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/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innovation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be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accounted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for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within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model</a:t>
            </a:r>
            <a:endParaRPr sz="1600">
              <a:latin typeface="Arial MT"/>
              <a:cs typeface="Arial MT"/>
            </a:endParaRPr>
          </a:p>
          <a:p>
            <a:pPr marL="267970" marR="5080" indent="-255270">
              <a:lnSpc>
                <a:spcPct val="110000"/>
              </a:lnSpc>
              <a:spcBef>
                <a:spcPts val="1000"/>
              </a:spcBef>
              <a:buClr>
                <a:srgbClr val="5558A2"/>
              </a:buClr>
              <a:buChar char="•"/>
              <a:tabLst>
                <a:tab pos="267335" algn="l"/>
                <a:tab pos="267970" algn="l"/>
              </a:tabLst>
            </a:pPr>
            <a:r>
              <a:rPr sz="1600" spc="-5" dirty="0">
                <a:latin typeface="Arial MT"/>
                <a:cs typeface="Arial MT"/>
              </a:rPr>
              <a:t>Key for digital platforms where new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features are </a:t>
            </a:r>
            <a:r>
              <a:rPr sz="1600" dirty="0">
                <a:latin typeface="Arial MT"/>
                <a:cs typeface="Arial MT"/>
              </a:rPr>
              <a:t>released </a:t>
            </a:r>
            <a:r>
              <a:rPr sz="1600" spc="-5" dirty="0">
                <a:latin typeface="Arial MT"/>
                <a:cs typeface="Arial MT"/>
              </a:rPr>
              <a:t>and </a:t>
            </a:r>
            <a:r>
              <a:rPr sz="1600" dirty="0">
                <a:latin typeface="Arial MT"/>
                <a:cs typeface="Arial MT"/>
              </a:rPr>
              <a:t>scale 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quickly</a:t>
            </a:r>
            <a:endParaRPr sz="1600">
              <a:latin typeface="Arial MT"/>
              <a:cs typeface="Arial MT"/>
            </a:endParaRPr>
          </a:p>
          <a:p>
            <a:pPr marL="267970" marR="69215" indent="-255270">
              <a:lnSpc>
                <a:spcPct val="110000"/>
              </a:lnSpc>
              <a:spcBef>
                <a:spcPts val="1000"/>
              </a:spcBef>
              <a:buClr>
                <a:srgbClr val="5558A2"/>
              </a:buClr>
              <a:buChar char="•"/>
              <a:tabLst>
                <a:tab pos="267335" algn="l"/>
                <a:tab pos="267970" algn="l"/>
              </a:tabLst>
            </a:pPr>
            <a:r>
              <a:rPr sz="1600" spc="-5" dirty="0">
                <a:latin typeface="Arial MT"/>
                <a:cs typeface="Arial MT"/>
              </a:rPr>
              <a:t>Evidence that </a:t>
            </a:r>
            <a:r>
              <a:rPr sz="1600" dirty="0">
                <a:latin typeface="Arial MT"/>
                <a:cs typeface="Arial MT"/>
              </a:rPr>
              <a:t>models </a:t>
            </a:r>
            <a:r>
              <a:rPr sz="1600" spc="-5" dirty="0">
                <a:latin typeface="Arial MT"/>
                <a:cs typeface="Arial MT"/>
              </a:rPr>
              <a:t>that include </a:t>
            </a:r>
            <a:r>
              <a:rPr sz="1600" dirty="0">
                <a:latin typeface="Arial MT"/>
                <a:cs typeface="Arial MT"/>
              </a:rPr>
              <a:t> recency variables </a:t>
            </a:r>
            <a:r>
              <a:rPr sz="1600" spc="-5" dirty="0">
                <a:latin typeface="Arial MT"/>
                <a:cs typeface="Arial MT"/>
              </a:rPr>
              <a:t>have improved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accuracy and outperform </a:t>
            </a:r>
            <a:r>
              <a:rPr sz="1600" dirty="0">
                <a:latin typeface="Arial MT"/>
                <a:cs typeface="Arial MT"/>
              </a:rPr>
              <a:t>standard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models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6095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6095999" y="0"/>
                </a:lnTo>
                <a:lnTo>
                  <a:pt x="6095999" y="6857999"/>
                </a:lnTo>
                <a:close/>
              </a:path>
            </a:pathLst>
          </a:custGeom>
          <a:solidFill>
            <a:srgbClr val="0063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01094" y="2145227"/>
            <a:ext cx="5200650" cy="683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Key</a:t>
            </a:r>
            <a:r>
              <a:rPr sz="1200" b="1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update</a:t>
            </a:r>
            <a:r>
              <a:rPr sz="1200" b="1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addressing</a:t>
            </a:r>
            <a:r>
              <a:rPr sz="1200" b="1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sz="1200" b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actionability</a:t>
            </a:r>
            <a:r>
              <a:rPr sz="1200" b="1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200" b="1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continuous</a:t>
            </a:r>
            <a:r>
              <a:rPr sz="1200" b="1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modelling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via Rolling </a:t>
            </a: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Window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Reporting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features.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This enables analysts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have </a:t>
            </a:r>
            <a:r>
              <a:rPr sz="1200" b="1" spc="-3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models</a:t>
            </a: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updated</a:t>
            </a: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faster</a:t>
            </a: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and in</a:t>
            </a: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persistent and</a:t>
            </a: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perpetual</a:t>
            </a: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model.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3300" y="1044629"/>
            <a:ext cx="431165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</a:rPr>
              <a:t>Model</a:t>
            </a:r>
            <a:r>
              <a:rPr spc="-40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Refresh</a:t>
            </a:r>
            <a:r>
              <a:rPr spc="-3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&amp;</a:t>
            </a:r>
            <a:r>
              <a:rPr spc="-40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Reporting </a:t>
            </a:r>
            <a:r>
              <a:rPr spc="-760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Rolling</a:t>
            </a:r>
            <a:r>
              <a:rPr spc="-10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Window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72500" y="3698303"/>
            <a:ext cx="5409565" cy="1964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OU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APPROACH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 marL="469900" marR="5080" indent="-320675">
              <a:lnSpc>
                <a:spcPct val="120000"/>
              </a:lnSpc>
              <a:buChar char="●"/>
              <a:tabLst>
                <a:tab pos="469265" algn="l"/>
                <a:tab pos="469900" algn="l"/>
              </a:tabLst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Rolling window: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set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window_start and window_end to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choose modelling </a:t>
            </a:r>
            <a:r>
              <a:rPr sz="1200" spc="-3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period 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flexibly,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enabling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more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agile and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continuous model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insights, while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trend/season/holiday/weekday patterns are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still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decomposed from the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entire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dataset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Arial"/>
              <a:buChar char="●"/>
            </a:pPr>
            <a:endParaRPr sz="1500">
              <a:latin typeface="Arial MT"/>
              <a:cs typeface="Arial MT"/>
            </a:endParaRPr>
          </a:p>
          <a:p>
            <a:pPr marL="469900" marR="233045" indent="-320675">
              <a:lnSpc>
                <a:spcPct val="120000"/>
              </a:lnSpc>
              <a:buChar char="●"/>
              <a:tabLst>
                <a:tab pos="469265" algn="l"/>
                <a:tab pos="469900" algn="l"/>
              </a:tabLst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Model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refresh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reporting: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refresh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initial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model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with new data points </a:t>
            </a:r>
            <a:r>
              <a:rPr sz="1200" spc="-3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report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every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refresh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 with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plot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csv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output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(plot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 example)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6797" y="98555"/>
            <a:ext cx="4707570" cy="315086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80241" y="3450011"/>
            <a:ext cx="4970383" cy="3325787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6096000" y="3352800"/>
            <a:ext cx="6096000" cy="24765"/>
          </a:xfrm>
          <a:custGeom>
            <a:avLst/>
            <a:gdLst/>
            <a:ahLst/>
            <a:cxnLst/>
            <a:rect l="l" t="t" r="r" b="b"/>
            <a:pathLst>
              <a:path w="6096000" h="24764">
                <a:moveTo>
                  <a:pt x="0" y="0"/>
                </a:moveTo>
                <a:lnTo>
                  <a:pt x="6095999" y="24207"/>
                </a:lnTo>
              </a:path>
            </a:pathLst>
          </a:custGeom>
          <a:ln w="28574">
            <a:solidFill>
              <a:srgbClr val="005B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6095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6095999" y="0"/>
                </a:lnTo>
                <a:lnTo>
                  <a:pt x="6095999" y="6857999"/>
                </a:lnTo>
                <a:close/>
              </a:path>
            </a:pathLst>
          </a:custGeom>
          <a:solidFill>
            <a:srgbClr val="0063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72500" y="1862778"/>
            <a:ext cx="4852035" cy="1658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One of </a:t>
            </a: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most required </a:t>
            </a: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feature. 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Examples of </a:t>
            </a: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typical 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organic </a:t>
            </a:r>
            <a:r>
              <a:rPr sz="1300" b="1" spc="-3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variables:</a:t>
            </a:r>
            <a:endParaRPr sz="1300">
              <a:latin typeface="Arial"/>
              <a:cs typeface="Arial"/>
            </a:endParaRPr>
          </a:p>
          <a:p>
            <a:pPr marL="469900" indent="-328295">
              <a:lnSpc>
                <a:spcPct val="100000"/>
              </a:lnSpc>
              <a:spcBef>
                <a:spcPts val="535"/>
              </a:spcBef>
              <a:buChar char="●"/>
              <a:tabLst>
                <a:tab pos="469265" algn="l"/>
                <a:tab pos="469900" algn="l"/>
              </a:tabLst>
            </a:pPr>
            <a:r>
              <a:rPr sz="1300" spc="-5" dirty="0">
                <a:solidFill>
                  <a:srgbClr val="FFFFFF"/>
                </a:solidFill>
                <a:latin typeface="Arial MT"/>
                <a:cs typeface="Arial MT"/>
              </a:rPr>
              <a:t>Reach</a:t>
            </a:r>
            <a:r>
              <a:rPr sz="1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FFFFFF"/>
                </a:solidFill>
                <a:latin typeface="Arial MT"/>
                <a:cs typeface="Arial MT"/>
              </a:rPr>
              <a:t>/</a:t>
            </a:r>
            <a:r>
              <a:rPr sz="1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Arial MT"/>
                <a:cs typeface="Arial MT"/>
              </a:rPr>
              <a:t>Impressions</a:t>
            </a:r>
            <a:r>
              <a:rPr sz="13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1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Arial MT"/>
                <a:cs typeface="Arial MT"/>
              </a:rPr>
              <a:t>blog</a:t>
            </a:r>
            <a:r>
              <a:rPr sz="13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Arial MT"/>
                <a:cs typeface="Arial MT"/>
              </a:rPr>
              <a:t>posts</a:t>
            </a:r>
            <a:endParaRPr sz="1300">
              <a:latin typeface="Arial MT"/>
              <a:cs typeface="Arial MT"/>
            </a:endParaRPr>
          </a:p>
          <a:p>
            <a:pPr marL="469900" indent="-328295">
              <a:lnSpc>
                <a:spcPct val="100000"/>
              </a:lnSpc>
              <a:spcBef>
                <a:spcPts val="229"/>
              </a:spcBef>
              <a:buChar char="●"/>
              <a:tabLst>
                <a:tab pos="469265" algn="l"/>
                <a:tab pos="469900" algn="l"/>
              </a:tabLst>
            </a:pPr>
            <a:r>
              <a:rPr sz="1300" spc="-5" dirty="0">
                <a:solidFill>
                  <a:srgbClr val="FFFFFF"/>
                </a:solidFill>
                <a:latin typeface="Arial MT"/>
                <a:cs typeface="Arial MT"/>
              </a:rPr>
              <a:t>Impressions</a:t>
            </a:r>
            <a:r>
              <a:rPr sz="1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13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Arial MT"/>
                <a:cs typeface="Arial MT"/>
              </a:rPr>
              <a:t>organic</a:t>
            </a:r>
            <a:r>
              <a:rPr sz="13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13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Arial MT"/>
                <a:cs typeface="Arial MT"/>
              </a:rPr>
              <a:t>unpaid</a:t>
            </a:r>
            <a:r>
              <a:rPr sz="1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FFFFFF"/>
                </a:solidFill>
                <a:latin typeface="Arial MT"/>
                <a:cs typeface="Arial MT"/>
              </a:rPr>
              <a:t>social</a:t>
            </a:r>
            <a:r>
              <a:rPr sz="13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FFFFFF"/>
                </a:solidFill>
                <a:latin typeface="Arial MT"/>
                <a:cs typeface="Arial MT"/>
              </a:rPr>
              <a:t>media</a:t>
            </a:r>
            <a:endParaRPr sz="1300">
              <a:latin typeface="Arial MT"/>
              <a:cs typeface="Arial MT"/>
            </a:endParaRPr>
          </a:p>
          <a:p>
            <a:pPr marL="469900" indent="-328295">
              <a:lnSpc>
                <a:spcPct val="100000"/>
              </a:lnSpc>
              <a:spcBef>
                <a:spcPts val="235"/>
              </a:spcBef>
              <a:buChar char="●"/>
              <a:tabLst>
                <a:tab pos="469265" algn="l"/>
                <a:tab pos="469900" algn="l"/>
              </a:tabLst>
            </a:pPr>
            <a:r>
              <a:rPr sz="1300" spc="-5" dirty="0">
                <a:solidFill>
                  <a:srgbClr val="FFFFFF"/>
                </a:solidFill>
                <a:latin typeface="Arial MT"/>
                <a:cs typeface="Arial MT"/>
              </a:rPr>
              <a:t>SEO</a:t>
            </a:r>
            <a:r>
              <a:rPr sz="13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Arial MT"/>
                <a:cs typeface="Arial MT"/>
              </a:rPr>
              <a:t>improvements</a:t>
            </a:r>
            <a:endParaRPr sz="1300">
              <a:latin typeface="Arial MT"/>
              <a:cs typeface="Arial MT"/>
            </a:endParaRPr>
          </a:p>
          <a:p>
            <a:pPr marL="469900" indent="-328295">
              <a:lnSpc>
                <a:spcPct val="100000"/>
              </a:lnSpc>
              <a:spcBef>
                <a:spcPts val="235"/>
              </a:spcBef>
              <a:buChar char="●"/>
              <a:tabLst>
                <a:tab pos="469265" algn="l"/>
                <a:tab pos="469900" algn="l"/>
              </a:tabLst>
            </a:pPr>
            <a:r>
              <a:rPr sz="1300" spc="-5" dirty="0">
                <a:solidFill>
                  <a:srgbClr val="FFFFFF"/>
                </a:solidFill>
                <a:latin typeface="Arial MT"/>
                <a:cs typeface="Arial MT"/>
              </a:rPr>
              <a:t>Email</a:t>
            </a:r>
            <a:r>
              <a:rPr sz="13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FFFFFF"/>
                </a:solidFill>
                <a:latin typeface="Arial MT"/>
                <a:cs typeface="Arial MT"/>
              </a:rPr>
              <a:t>shots</a:t>
            </a:r>
            <a:endParaRPr sz="1300">
              <a:latin typeface="Arial MT"/>
              <a:cs typeface="Arial MT"/>
            </a:endParaRPr>
          </a:p>
          <a:p>
            <a:pPr marL="469900" indent="-328295">
              <a:lnSpc>
                <a:spcPct val="100000"/>
              </a:lnSpc>
              <a:spcBef>
                <a:spcPts val="234"/>
              </a:spcBef>
              <a:buChar char="●"/>
              <a:tabLst>
                <a:tab pos="469265" algn="l"/>
                <a:tab pos="469900" algn="l"/>
              </a:tabLst>
            </a:pPr>
            <a:r>
              <a:rPr sz="1300" spc="-5" dirty="0">
                <a:solidFill>
                  <a:srgbClr val="FFFFFF"/>
                </a:solidFill>
                <a:latin typeface="Arial MT"/>
                <a:cs typeface="Arial MT"/>
              </a:rPr>
              <a:t>Reach</a:t>
            </a:r>
            <a:r>
              <a:rPr sz="13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13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Arial MT"/>
                <a:cs typeface="Arial MT"/>
              </a:rPr>
              <a:t>UGC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3300" y="1044631"/>
            <a:ext cx="28206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</a:rPr>
              <a:t>Organic</a:t>
            </a:r>
            <a:r>
              <a:rPr spc="-75" dirty="0">
                <a:solidFill>
                  <a:srgbClr val="FFFFFF"/>
                </a:solidFill>
              </a:rPr>
              <a:t> </a:t>
            </a:r>
            <a:r>
              <a:rPr spc="-30" dirty="0">
                <a:solidFill>
                  <a:srgbClr val="FFFFFF"/>
                </a:solidFill>
              </a:rPr>
              <a:t>Variables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72500" y="4123096"/>
            <a:ext cx="4956810" cy="1307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OU</a:t>
            </a: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3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APPROACH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00">
              <a:latin typeface="Arial"/>
              <a:cs typeface="Arial"/>
            </a:endParaRPr>
          </a:p>
          <a:p>
            <a:pPr marL="469900" marR="5080" indent="-328295">
              <a:lnSpc>
                <a:spcPct val="114999"/>
              </a:lnSpc>
              <a:buChar char="●"/>
              <a:tabLst>
                <a:tab pos="469265" algn="l"/>
                <a:tab pos="469900" algn="l"/>
              </a:tabLst>
            </a:pP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Organic variables: </a:t>
            </a:r>
            <a:r>
              <a:rPr sz="1300" spc="-5" dirty="0">
                <a:solidFill>
                  <a:srgbClr val="FFFFFF"/>
                </a:solidFill>
                <a:latin typeface="Arial MT"/>
                <a:cs typeface="Arial MT"/>
              </a:rPr>
              <a:t>Added organic_vars parameter to enable </a:t>
            </a:r>
            <a:r>
              <a:rPr sz="1300" spc="-3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Arial MT"/>
                <a:cs typeface="Arial MT"/>
              </a:rPr>
              <a:t>non-paid </a:t>
            </a:r>
            <a:r>
              <a:rPr sz="1300" dirty="0">
                <a:solidFill>
                  <a:srgbClr val="FFFFFF"/>
                </a:solidFill>
                <a:latin typeface="Arial MT"/>
                <a:cs typeface="Arial MT"/>
              </a:rPr>
              <a:t>media channels </a:t>
            </a:r>
            <a:r>
              <a:rPr sz="1300" spc="-5" dirty="0">
                <a:solidFill>
                  <a:srgbClr val="FFFFFF"/>
                </a:solidFill>
                <a:latin typeface="Arial MT"/>
                <a:cs typeface="Arial MT"/>
              </a:rPr>
              <a:t>to be also transformed </a:t>
            </a:r>
            <a:r>
              <a:rPr sz="1300" dirty="0">
                <a:solidFill>
                  <a:srgbClr val="FFFFFF"/>
                </a:solidFill>
                <a:latin typeface="Arial MT"/>
                <a:cs typeface="Arial MT"/>
              </a:rPr>
              <a:t>considering </a:t>
            </a:r>
            <a:r>
              <a:rPr sz="13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Arial MT"/>
                <a:cs typeface="Arial MT"/>
              </a:rPr>
              <a:t>adstock</a:t>
            </a:r>
            <a:r>
              <a:rPr sz="13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13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FFFFFF"/>
                </a:solidFill>
                <a:latin typeface="Arial MT"/>
                <a:cs typeface="Arial MT"/>
              </a:rPr>
              <a:t>saturation</a:t>
            </a:r>
            <a:r>
              <a:rPr sz="13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Arial MT"/>
                <a:cs typeface="Arial MT"/>
              </a:rPr>
              <a:t>behavior,</a:t>
            </a:r>
            <a:r>
              <a:rPr sz="13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Arial MT"/>
                <a:cs typeface="Arial MT"/>
              </a:rPr>
              <a:t>without using</a:t>
            </a:r>
            <a:r>
              <a:rPr sz="13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FFFFFF"/>
                </a:solidFill>
                <a:latin typeface="Arial MT"/>
                <a:cs typeface="Arial MT"/>
              </a:rPr>
              <a:t>spend.</a:t>
            </a:r>
            <a:endParaRPr sz="13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6975" y="1853788"/>
            <a:ext cx="5719751" cy="315041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87C046-9657-D179-B94F-911BD34E4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</a:pPr>
            <a:r>
              <a:rPr lang="en-US" sz="6600" kern="1200">
                <a:solidFill>
                  <a:schemeClr val="tx1"/>
                </a:solidFill>
                <a:latin typeface="+mj-lt"/>
                <a:cs typeface="+mj-cs"/>
              </a:rPr>
              <a:t>Ridge Regression </a:t>
            </a:r>
          </a:p>
        </p:txBody>
      </p:sp>
      <p:sp>
        <p:nvSpPr>
          <p:cNvPr id="1035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iagram&#10;&#10;Description automatically generated">
            <a:extLst>
              <a:ext uri="{FF2B5EF4-FFF2-40B4-BE49-F238E27FC236}">
                <a16:creationId xmlns:a16="http://schemas.microsoft.com/office/drawing/2014/main" id="{D7D6F18B-630E-DDF5-557E-0BB5ED095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3006814"/>
            <a:ext cx="5614416" cy="287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473F6DA9-02E4-4902-AF7D-AE01186EE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4496" y="3799850"/>
            <a:ext cx="5614416" cy="129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421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1DDA41-4F75-E237-B024-35AE094D5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</a:pP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Ridge Regression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D82777-F139-8B09-EF24-A5A69F325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707079"/>
            <a:ext cx="6780700" cy="544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520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7D3AF-E51A-A790-3892-E1EF1431C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 Stock Transformation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67D2D8-B111-BCC6-3907-0AF926385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97" y="1863801"/>
            <a:ext cx="10092605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40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18140" y="0"/>
            <a:ext cx="2973860" cy="334559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831246" y="5457415"/>
            <a:ext cx="252095" cy="252095"/>
          </a:xfrm>
          <a:custGeom>
            <a:avLst/>
            <a:gdLst/>
            <a:ahLst/>
            <a:cxnLst/>
            <a:rect l="l" t="t" r="r" b="b"/>
            <a:pathLst>
              <a:path w="252094" h="252095">
                <a:moveTo>
                  <a:pt x="141218" y="0"/>
                </a:moveTo>
                <a:lnTo>
                  <a:pt x="188944" y="15907"/>
                </a:lnTo>
                <a:lnTo>
                  <a:pt x="225593" y="47774"/>
                </a:lnTo>
                <a:lnTo>
                  <a:pt x="247618" y="91059"/>
                </a:lnTo>
                <a:lnTo>
                  <a:pt x="251473" y="141217"/>
                </a:lnTo>
                <a:lnTo>
                  <a:pt x="235566" y="188943"/>
                </a:lnTo>
                <a:lnTo>
                  <a:pt x="203699" y="225593"/>
                </a:lnTo>
                <a:lnTo>
                  <a:pt x="160414" y="247618"/>
                </a:lnTo>
                <a:lnTo>
                  <a:pt x="110255" y="251474"/>
                </a:lnTo>
                <a:lnTo>
                  <a:pt x="62530" y="235567"/>
                </a:lnTo>
                <a:lnTo>
                  <a:pt x="25880" y="203699"/>
                </a:lnTo>
                <a:lnTo>
                  <a:pt x="3855" y="160414"/>
                </a:lnTo>
                <a:lnTo>
                  <a:pt x="0" y="110255"/>
                </a:lnTo>
                <a:lnTo>
                  <a:pt x="15907" y="62529"/>
                </a:lnTo>
                <a:lnTo>
                  <a:pt x="47774" y="25880"/>
                </a:lnTo>
                <a:lnTo>
                  <a:pt x="91059" y="3855"/>
                </a:lnTo>
                <a:lnTo>
                  <a:pt x="141218" y="0"/>
                </a:lnTo>
                <a:close/>
              </a:path>
              <a:path w="252094" h="252095">
                <a:moveTo>
                  <a:pt x="56199" y="141924"/>
                </a:moveTo>
                <a:lnTo>
                  <a:pt x="93824" y="179549"/>
                </a:lnTo>
                <a:lnTo>
                  <a:pt x="188125" y="85248"/>
                </a:lnTo>
              </a:path>
            </a:pathLst>
          </a:custGeom>
          <a:ln w="19049">
            <a:solidFill>
              <a:srgbClr val="0F7BB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21104" y="3267519"/>
            <a:ext cx="7990840" cy="2442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1B2B33"/>
                </a:solidFill>
                <a:latin typeface="Arial MT"/>
                <a:cs typeface="Arial MT"/>
              </a:rPr>
              <a:t>No</a:t>
            </a:r>
            <a:r>
              <a:rPr sz="1400" spc="-10" dirty="0">
                <a:solidFill>
                  <a:srgbClr val="1B2B33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B2B33"/>
                </a:solidFill>
                <a:latin typeface="Arial MT"/>
                <a:cs typeface="Arial MT"/>
              </a:rPr>
              <a:t>requirement</a:t>
            </a:r>
            <a:r>
              <a:rPr sz="1400" spc="-10" dirty="0">
                <a:solidFill>
                  <a:srgbClr val="1B2B33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1B2B33"/>
                </a:solidFill>
                <a:latin typeface="Arial MT"/>
                <a:cs typeface="Arial MT"/>
              </a:rPr>
              <a:t>for</a:t>
            </a:r>
            <a:r>
              <a:rPr sz="1400" spc="-10" dirty="0">
                <a:solidFill>
                  <a:srgbClr val="1B2B33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1B2B33"/>
                </a:solidFill>
                <a:latin typeface="Arial MT"/>
                <a:cs typeface="Arial MT"/>
              </a:rPr>
              <a:t>individual</a:t>
            </a:r>
            <a:r>
              <a:rPr sz="1400" spc="-10" dirty="0">
                <a:solidFill>
                  <a:srgbClr val="1B2B33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1B2B33"/>
                </a:solidFill>
                <a:latin typeface="Arial MT"/>
                <a:cs typeface="Arial MT"/>
              </a:rPr>
              <a:t>or</a:t>
            </a:r>
            <a:r>
              <a:rPr sz="1400" spc="-10" dirty="0">
                <a:solidFill>
                  <a:srgbClr val="1B2B33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1B2B33"/>
                </a:solidFill>
                <a:latin typeface="Arial MT"/>
                <a:cs typeface="Arial MT"/>
              </a:rPr>
              <a:t>log level</a:t>
            </a:r>
            <a:r>
              <a:rPr sz="1400" spc="-10" dirty="0">
                <a:solidFill>
                  <a:srgbClr val="1B2B33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1B2B33"/>
                </a:solidFill>
                <a:latin typeface="Arial MT"/>
                <a:cs typeface="Arial MT"/>
              </a:rPr>
              <a:t>information,</a:t>
            </a:r>
            <a:r>
              <a:rPr sz="1400" spc="-10" dirty="0">
                <a:solidFill>
                  <a:srgbClr val="1B2B33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1B2B33"/>
                </a:solidFill>
                <a:latin typeface="Arial MT"/>
                <a:cs typeface="Arial MT"/>
              </a:rPr>
              <a:t>all</a:t>
            </a:r>
            <a:r>
              <a:rPr sz="1400" spc="-10" dirty="0">
                <a:solidFill>
                  <a:srgbClr val="1B2B33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1B2B33"/>
                </a:solidFill>
                <a:latin typeface="Arial MT"/>
                <a:cs typeface="Arial MT"/>
              </a:rPr>
              <a:t>analysis</a:t>
            </a:r>
            <a:r>
              <a:rPr sz="1400" spc="-10" dirty="0">
                <a:solidFill>
                  <a:srgbClr val="1B2B33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1B2B33"/>
                </a:solidFill>
                <a:latin typeface="Arial MT"/>
                <a:cs typeface="Arial MT"/>
              </a:rPr>
              <a:t>is aggregated</a:t>
            </a:r>
            <a:endParaRPr sz="1400">
              <a:latin typeface="Arial MT"/>
              <a:cs typeface="Arial MT"/>
            </a:endParaRPr>
          </a:p>
          <a:p>
            <a:pPr marL="12700" marR="5080">
              <a:lnSpc>
                <a:spcPts val="4380"/>
              </a:lnSpc>
              <a:spcBef>
                <a:spcPts val="430"/>
              </a:spcBef>
            </a:pPr>
            <a:r>
              <a:rPr sz="1400" spc="-10" dirty="0">
                <a:solidFill>
                  <a:srgbClr val="1B2B33"/>
                </a:solidFill>
                <a:latin typeface="Arial MT"/>
                <a:cs typeface="Arial MT"/>
              </a:rPr>
              <a:t>Works </a:t>
            </a:r>
            <a:r>
              <a:rPr sz="1400" spc="-5" dirty="0">
                <a:solidFill>
                  <a:srgbClr val="1B2B33"/>
                </a:solidFill>
                <a:latin typeface="Arial MT"/>
                <a:cs typeface="Arial MT"/>
              </a:rPr>
              <a:t>for all businesses and is </a:t>
            </a:r>
            <a:r>
              <a:rPr sz="1400" dirty="0">
                <a:solidFill>
                  <a:srgbClr val="1B2B33"/>
                </a:solidFill>
                <a:latin typeface="Arial MT"/>
                <a:cs typeface="Arial MT"/>
              </a:rPr>
              <a:t>remarkably customizable </a:t>
            </a:r>
            <a:r>
              <a:rPr sz="1400" spc="-5" dirty="0">
                <a:solidFill>
                  <a:srgbClr val="1B2B33"/>
                </a:solidFill>
                <a:latin typeface="Arial MT"/>
                <a:cs typeface="Arial MT"/>
              </a:rPr>
              <a:t>for individual </a:t>
            </a:r>
            <a:r>
              <a:rPr sz="1400" dirty="0">
                <a:solidFill>
                  <a:srgbClr val="1B2B33"/>
                </a:solidFill>
                <a:latin typeface="Arial MT"/>
                <a:cs typeface="Arial MT"/>
              </a:rPr>
              <a:t>circumstances </a:t>
            </a:r>
            <a:r>
              <a:rPr sz="1400" spc="-5" dirty="0">
                <a:solidFill>
                  <a:srgbClr val="1B2B33"/>
                </a:solidFill>
                <a:latin typeface="Arial MT"/>
                <a:cs typeface="Arial MT"/>
              </a:rPr>
              <a:t>and </a:t>
            </a:r>
            <a:r>
              <a:rPr sz="1400" dirty="0">
                <a:solidFill>
                  <a:srgbClr val="1B2B33"/>
                </a:solidFill>
                <a:latin typeface="Arial MT"/>
                <a:cs typeface="Arial MT"/>
              </a:rPr>
              <a:t>metrics </a:t>
            </a:r>
            <a:r>
              <a:rPr sz="1400" spc="5" dirty="0">
                <a:solidFill>
                  <a:srgbClr val="1B2B33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1B2B33"/>
                </a:solidFill>
                <a:latin typeface="Arial MT"/>
                <a:cs typeface="Arial MT"/>
              </a:rPr>
              <a:t>Highly</a:t>
            </a:r>
            <a:r>
              <a:rPr sz="1400" spc="-10" dirty="0">
                <a:solidFill>
                  <a:srgbClr val="1B2B33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B2B33"/>
                </a:solidFill>
                <a:latin typeface="Arial MT"/>
                <a:cs typeface="Arial MT"/>
              </a:rPr>
              <a:t>scalable</a:t>
            </a:r>
            <a:r>
              <a:rPr sz="1400" spc="-10" dirty="0">
                <a:solidFill>
                  <a:srgbClr val="1B2B33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1B2B33"/>
                </a:solidFill>
                <a:latin typeface="Arial MT"/>
                <a:cs typeface="Arial MT"/>
              </a:rPr>
              <a:t>and</a:t>
            </a:r>
            <a:r>
              <a:rPr sz="1400" spc="-10" dirty="0">
                <a:solidFill>
                  <a:srgbClr val="1B2B33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1B2B33"/>
                </a:solidFill>
                <a:latin typeface="Arial MT"/>
                <a:cs typeface="Arial MT"/>
              </a:rPr>
              <a:t>available, there</a:t>
            </a:r>
            <a:r>
              <a:rPr sz="1400" spc="-10" dirty="0">
                <a:solidFill>
                  <a:srgbClr val="1B2B33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1B2B33"/>
                </a:solidFill>
                <a:latin typeface="Arial MT"/>
                <a:cs typeface="Arial MT"/>
              </a:rPr>
              <a:t>is</a:t>
            </a:r>
            <a:r>
              <a:rPr sz="1400" spc="-10" dirty="0">
                <a:solidFill>
                  <a:srgbClr val="1B2B33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1B2B33"/>
                </a:solidFill>
                <a:latin typeface="Arial MT"/>
                <a:cs typeface="Arial MT"/>
              </a:rPr>
              <a:t>progress to</a:t>
            </a:r>
            <a:r>
              <a:rPr sz="1400" spc="-10" dirty="0">
                <a:solidFill>
                  <a:srgbClr val="1B2B33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B2B33"/>
                </a:solidFill>
                <a:latin typeface="Arial MT"/>
                <a:cs typeface="Arial MT"/>
              </a:rPr>
              <a:t>make</a:t>
            </a:r>
            <a:r>
              <a:rPr sz="1400" spc="-10" dirty="0">
                <a:solidFill>
                  <a:srgbClr val="1B2B33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1B2B33"/>
                </a:solidFill>
                <a:latin typeface="Arial MT"/>
                <a:cs typeface="Arial MT"/>
              </a:rPr>
              <a:t>ever </a:t>
            </a:r>
            <a:r>
              <a:rPr sz="1400" dirty="0">
                <a:solidFill>
                  <a:srgbClr val="1B2B33"/>
                </a:solidFill>
                <a:latin typeface="Arial MT"/>
                <a:cs typeface="Arial MT"/>
              </a:rPr>
              <a:t>more</a:t>
            </a:r>
            <a:r>
              <a:rPr sz="1400" spc="-10" dirty="0">
                <a:solidFill>
                  <a:srgbClr val="1B2B33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1B2B33"/>
                </a:solidFill>
                <a:latin typeface="Arial MT"/>
                <a:cs typeface="Arial MT"/>
              </a:rPr>
              <a:t>open,</a:t>
            </a:r>
            <a:r>
              <a:rPr sz="1400" spc="-10" dirty="0">
                <a:solidFill>
                  <a:srgbClr val="1B2B33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1B2B33"/>
                </a:solidFill>
                <a:latin typeface="Arial MT"/>
                <a:cs typeface="Arial MT"/>
              </a:rPr>
              <a:t>transparent </a:t>
            </a:r>
            <a:r>
              <a:rPr sz="1400" dirty="0">
                <a:solidFill>
                  <a:srgbClr val="1B2B33"/>
                </a:solidFill>
                <a:latin typeface="Arial MT"/>
                <a:cs typeface="Arial MT"/>
              </a:rPr>
              <a:t>&amp;</a:t>
            </a:r>
            <a:r>
              <a:rPr sz="1400" spc="-10" dirty="0">
                <a:solidFill>
                  <a:srgbClr val="1B2B33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1B2B33"/>
                </a:solidFill>
                <a:latin typeface="Arial MT"/>
                <a:cs typeface="Arial MT"/>
              </a:rPr>
              <a:t>democratized</a:t>
            </a:r>
            <a:endParaRPr sz="1400">
              <a:latin typeface="Arial MT"/>
              <a:cs typeface="Arial MT"/>
            </a:endParaRPr>
          </a:p>
          <a:p>
            <a:pPr marL="12700" marR="3381375">
              <a:lnSpc>
                <a:spcPts val="4300"/>
              </a:lnSpc>
            </a:pPr>
            <a:r>
              <a:rPr sz="1400" spc="-5" dirty="0">
                <a:solidFill>
                  <a:srgbClr val="1B2B33"/>
                </a:solidFill>
                <a:latin typeface="Arial MT"/>
                <a:cs typeface="Arial MT"/>
              </a:rPr>
              <a:t>Actionable and </a:t>
            </a:r>
            <a:r>
              <a:rPr sz="1400" dirty="0">
                <a:solidFill>
                  <a:srgbClr val="1B2B33"/>
                </a:solidFill>
                <a:latin typeface="Arial MT"/>
                <a:cs typeface="Arial MT"/>
              </a:rPr>
              <a:t>can </a:t>
            </a:r>
            <a:r>
              <a:rPr sz="1400" spc="-5" dirty="0">
                <a:solidFill>
                  <a:srgbClr val="1B2B33"/>
                </a:solidFill>
                <a:latin typeface="Arial MT"/>
                <a:cs typeface="Arial MT"/>
              </a:rPr>
              <a:t>used for forward facing </a:t>
            </a:r>
            <a:r>
              <a:rPr sz="1400" dirty="0">
                <a:solidFill>
                  <a:srgbClr val="1B2B33"/>
                </a:solidFill>
                <a:latin typeface="Arial MT"/>
                <a:cs typeface="Arial MT"/>
              </a:rPr>
              <a:t>scenarios </a:t>
            </a:r>
            <a:r>
              <a:rPr sz="1400" spc="5" dirty="0">
                <a:solidFill>
                  <a:srgbClr val="1B2B33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1B2B33"/>
                </a:solidFill>
                <a:latin typeface="Arial MT"/>
                <a:cs typeface="Arial MT"/>
              </a:rPr>
              <a:t>There</a:t>
            </a:r>
            <a:r>
              <a:rPr sz="1400" spc="-15" dirty="0">
                <a:solidFill>
                  <a:srgbClr val="1B2B33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1B2B33"/>
                </a:solidFill>
                <a:latin typeface="Arial MT"/>
                <a:cs typeface="Arial MT"/>
              </a:rPr>
              <a:t>is</a:t>
            </a:r>
            <a:r>
              <a:rPr sz="1400" spc="-10" dirty="0">
                <a:solidFill>
                  <a:srgbClr val="1B2B33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1B2B33"/>
                </a:solidFill>
                <a:latin typeface="Arial MT"/>
                <a:cs typeface="Arial MT"/>
              </a:rPr>
              <a:t>innovation</a:t>
            </a:r>
            <a:r>
              <a:rPr sz="1400" spc="-15" dirty="0">
                <a:solidFill>
                  <a:srgbClr val="1B2B33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1B2B33"/>
                </a:solidFill>
                <a:latin typeface="Arial MT"/>
                <a:cs typeface="Arial MT"/>
              </a:rPr>
              <a:t>that</a:t>
            </a:r>
            <a:r>
              <a:rPr sz="1400" spc="-10" dirty="0">
                <a:solidFill>
                  <a:srgbClr val="1B2B33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B2B33"/>
                </a:solidFill>
                <a:latin typeface="Arial MT"/>
                <a:cs typeface="Arial MT"/>
              </a:rPr>
              <a:t>makes</a:t>
            </a:r>
            <a:r>
              <a:rPr sz="1400" spc="-10" dirty="0">
                <a:solidFill>
                  <a:srgbClr val="1B2B33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1B2B33"/>
                </a:solidFill>
                <a:latin typeface="Arial MT"/>
                <a:cs typeface="Arial MT"/>
              </a:rPr>
              <a:t>it</a:t>
            </a:r>
            <a:r>
              <a:rPr sz="1400" spc="-15" dirty="0">
                <a:solidFill>
                  <a:srgbClr val="1B2B33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1B2B33"/>
                </a:solidFill>
                <a:latin typeface="Arial MT"/>
                <a:cs typeface="Arial MT"/>
              </a:rPr>
              <a:t>faster</a:t>
            </a:r>
            <a:r>
              <a:rPr sz="1400" spc="-10" dirty="0">
                <a:solidFill>
                  <a:srgbClr val="1B2B33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1B2B33"/>
                </a:solidFill>
                <a:latin typeface="Arial MT"/>
                <a:cs typeface="Arial MT"/>
              </a:rPr>
              <a:t>and</a:t>
            </a:r>
            <a:r>
              <a:rPr sz="1400" spc="-15" dirty="0">
                <a:solidFill>
                  <a:srgbClr val="1B2B33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B2B33"/>
                </a:solidFill>
                <a:latin typeface="Arial MT"/>
                <a:cs typeface="Arial MT"/>
              </a:rPr>
              <a:t>more</a:t>
            </a:r>
            <a:r>
              <a:rPr sz="1400" spc="-10" dirty="0">
                <a:solidFill>
                  <a:srgbClr val="1B2B33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B2B33"/>
                </a:solidFill>
                <a:latin typeface="Arial MT"/>
                <a:cs typeface="Arial MT"/>
              </a:rPr>
              <a:t>sensitive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31247" y="4911349"/>
            <a:ext cx="252095" cy="252095"/>
          </a:xfrm>
          <a:custGeom>
            <a:avLst/>
            <a:gdLst/>
            <a:ahLst/>
            <a:cxnLst/>
            <a:rect l="l" t="t" r="r" b="b"/>
            <a:pathLst>
              <a:path w="252094" h="252095">
                <a:moveTo>
                  <a:pt x="141218" y="0"/>
                </a:moveTo>
                <a:lnTo>
                  <a:pt x="188944" y="15907"/>
                </a:lnTo>
                <a:lnTo>
                  <a:pt x="225593" y="47774"/>
                </a:lnTo>
                <a:lnTo>
                  <a:pt x="247618" y="91059"/>
                </a:lnTo>
                <a:lnTo>
                  <a:pt x="251474" y="141217"/>
                </a:lnTo>
                <a:lnTo>
                  <a:pt x="235567" y="188943"/>
                </a:lnTo>
                <a:lnTo>
                  <a:pt x="203699" y="225593"/>
                </a:lnTo>
                <a:lnTo>
                  <a:pt x="160414" y="247618"/>
                </a:lnTo>
                <a:lnTo>
                  <a:pt x="110256" y="251474"/>
                </a:lnTo>
                <a:lnTo>
                  <a:pt x="62530" y="235567"/>
                </a:lnTo>
                <a:lnTo>
                  <a:pt x="25880" y="203699"/>
                </a:lnTo>
                <a:lnTo>
                  <a:pt x="3855" y="160414"/>
                </a:lnTo>
                <a:lnTo>
                  <a:pt x="0" y="110255"/>
                </a:lnTo>
                <a:lnTo>
                  <a:pt x="15907" y="62529"/>
                </a:lnTo>
                <a:lnTo>
                  <a:pt x="47774" y="25880"/>
                </a:lnTo>
                <a:lnTo>
                  <a:pt x="91059" y="3855"/>
                </a:lnTo>
                <a:lnTo>
                  <a:pt x="141218" y="0"/>
                </a:lnTo>
                <a:close/>
              </a:path>
              <a:path w="252094" h="252095">
                <a:moveTo>
                  <a:pt x="56199" y="141924"/>
                </a:moveTo>
                <a:lnTo>
                  <a:pt x="93824" y="179549"/>
                </a:lnTo>
                <a:lnTo>
                  <a:pt x="188125" y="85248"/>
                </a:lnTo>
              </a:path>
            </a:pathLst>
          </a:custGeom>
          <a:ln w="19049">
            <a:solidFill>
              <a:srgbClr val="0F7BB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1247" y="4360492"/>
            <a:ext cx="252095" cy="252095"/>
          </a:xfrm>
          <a:custGeom>
            <a:avLst/>
            <a:gdLst/>
            <a:ahLst/>
            <a:cxnLst/>
            <a:rect l="l" t="t" r="r" b="b"/>
            <a:pathLst>
              <a:path w="252094" h="252095">
                <a:moveTo>
                  <a:pt x="141218" y="0"/>
                </a:moveTo>
                <a:lnTo>
                  <a:pt x="188944" y="15906"/>
                </a:lnTo>
                <a:lnTo>
                  <a:pt x="225593" y="47773"/>
                </a:lnTo>
                <a:lnTo>
                  <a:pt x="247618" y="91058"/>
                </a:lnTo>
                <a:lnTo>
                  <a:pt x="251474" y="141217"/>
                </a:lnTo>
                <a:lnTo>
                  <a:pt x="235567" y="188943"/>
                </a:lnTo>
                <a:lnTo>
                  <a:pt x="203699" y="225592"/>
                </a:lnTo>
                <a:lnTo>
                  <a:pt x="160414" y="247618"/>
                </a:lnTo>
                <a:lnTo>
                  <a:pt x="110256" y="251473"/>
                </a:lnTo>
                <a:lnTo>
                  <a:pt x="62530" y="235566"/>
                </a:lnTo>
                <a:lnTo>
                  <a:pt x="25880" y="203699"/>
                </a:lnTo>
                <a:lnTo>
                  <a:pt x="3855" y="160414"/>
                </a:lnTo>
                <a:lnTo>
                  <a:pt x="0" y="110255"/>
                </a:lnTo>
                <a:lnTo>
                  <a:pt x="15907" y="62529"/>
                </a:lnTo>
                <a:lnTo>
                  <a:pt x="47774" y="25880"/>
                </a:lnTo>
                <a:lnTo>
                  <a:pt x="91059" y="3855"/>
                </a:lnTo>
                <a:lnTo>
                  <a:pt x="141218" y="0"/>
                </a:lnTo>
                <a:close/>
              </a:path>
              <a:path w="252094" h="252095">
                <a:moveTo>
                  <a:pt x="56199" y="141924"/>
                </a:moveTo>
                <a:lnTo>
                  <a:pt x="93824" y="179549"/>
                </a:lnTo>
                <a:lnTo>
                  <a:pt x="188125" y="85248"/>
                </a:lnTo>
              </a:path>
            </a:pathLst>
          </a:custGeom>
          <a:ln w="19049">
            <a:solidFill>
              <a:srgbClr val="0F7BB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1247" y="3804844"/>
            <a:ext cx="252095" cy="252095"/>
          </a:xfrm>
          <a:custGeom>
            <a:avLst/>
            <a:gdLst/>
            <a:ahLst/>
            <a:cxnLst/>
            <a:rect l="l" t="t" r="r" b="b"/>
            <a:pathLst>
              <a:path w="252094" h="252095">
                <a:moveTo>
                  <a:pt x="141218" y="0"/>
                </a:moveTo>
                <a:lnTo>
                  <a:pt x="188944" y="15906"/>
                </a:lnTo>
                <a:lnTo>
                  <a:pt x="225593" y="47773"/>
                </a:lnTo>
                <a:lnTo>
                  <a:pt x="247618" y="91058"/>
                </a:lnTo>
                <a:lnTo>
                  <a:pt x="251474" y="141217"/>
                </a:lnTo>
                <a:lnTo>
                  <a:pt x="235567" y="188943"/>
                </a:lnTo>
                <a:lnTo>
                  <a:pt x="203699" y="225592"/>
                </a:lnTo>
                <a:lnTo>
                  <a:pt x="160414" y="247618"/>
                </a:lnTo>
                <a:lnTo>
                  <a:pt x="110256" y="251473"/>
                </a:lnTo>
                <a:lnTo>
                  <a:pt x="62530" y="235566"/>
                </a:lnTo>
                <a:lnTo>
                  <a:pt x="25880" y="203699"/>
                </a:lnTo>
                <a:lnTo>
                  <a:pt x="3855" y="160414"/>
                </a:lnTo>
                <a:lnTo>
                  <a:pt x="0" y="110255"/>
                </a:lnTo>
                <a:lnTo>
                  <a:pt x="15907" y="62529"/>
                </a:lnTo>
                <a:lnTo>
                  <a:pt x="47774" y="25880"/>
                </a:lnTo>
                <a:lnTo>
                  <a:pt x="91059" y="3855"/>
                </a:lnTo>
                <a:lnTo>
                  <a:pt x="141218" y="0"/>
                </a:lnTo>
                <a:close/>
              </a:path>
              <a:path w="252094" h="252095">
                <a:moveTo>
                  <a:pt x="56199" y="141924"/>
                </a:moveTo>
                <a:lnTo>
                  <a:pt x="93824" y="179549"/>
                </a:lnTo>
                <a:lnTo>
                  <a:pt x="188125" y="85248"/>
                </a:lnTo>
              </a:path>
            </a:pathLst>
          </a:custGeom>
          <a:ln w="19049">
            <a:solidFill>
              <a:srgbClr val="0F7BB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31247" y="3253987"/>
            <a:ext cx="252095" cy="252095"/>
          </a:xfrm>
          <a:custGeom>
            <a:avLst/>
            <a:gdLst/>
            <a:ahLst/>
            <a:cxnLst/>
            <a:rect l="l" t="t" r="r" b="b"/>
            <a:pathLst>
              <a:path w="252094" h="252095">
                <a:moveTo>
                  <a:pt x="141218" y="0"/>
                </a:moveTo>
                <a:lnTo>
                  <a:pt x="188944" y="15907"/>
                </a:lnTo>
                <a:lnTo>
                  <a:pt x="225593" y="47774"/>
                </a:lnTo>
                <a:lnTo>
                  <a:pt x="247618" y="91059"/>
                </a:lnTo>
                <a:lnTo>
                  <a:pt x="251474" y="141217"/>
                </a:lnTo>
                <a:lnTo>
                  <a:pt x="235567" y="188943"/>
                </a:lnTo>
                <a:lnTo>
                  <a:pt x="203699" y="225593"/>
                </a:lnTo>
                <a:lnTo>
                  <a:pt x="160414" y="247618"/>
                </a:lnTo>
                <a:lnTo>
                  <a:pt x="110256" y="251474"/>
                </a:lnTo>
                <a:lnTo>
                  <a:pt x="62530" y="235567"/>
                </a:lnTo>
                <a:lnTo>
                  <a:pt x="25880" y="203699"/>
                </a:lnTo>
                <a:lnTo>
                  <a:pt x="3855" y="160414"/>
                </a:lnTo>
                <a:lnTo>
                  <a:pt x="0" y="110255"/>
                </a:lnTo>
                <a:lnTo>
                  <a:pt x="15907" y="62529"/>
                </a:lnTo>
                <a:lnTo>
                  <a:pt x="47774" y="25880"/>
                </a:lnTo>
                <a:lnTo>
                  <a:pt x="91059" y="3855"/>
                </a:lnTo>
                <a:lnTo>
                  <a:pt x="141218" y="0"/>
                </a:lnTo>
                <a:close/>
              </a:path>
              <a:path w="252094" h="252095">
                <a:moveTo>
                  <a:pt x="56199" y="141924"/>
                </a:moveTo>
                <a:lnTo>
                  <a:pt x="93824" y="179549"/>
                </a:lnTo>
                <a:lnTo>
                  <a:pt x="188125" y="85248"/>
                </a:lnTo>
              </a:path>
            </a:pathLst>
          </a:custGeom>
          <a:ln w="19049">
            <a:solidFill>
              <a:srgbClr val="0F7BB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83140" y="968322"/>
            <a:ext cx="7964170" cy="1567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0000"/>
              </a:lnSpc>
              <a:spcBef>
                <a:spcPts val="100"/>
              </a:spcBef>
            </a:pPr>
            <a:r>
              <a:rPr sz="2300" dirty="0">
                <a:solidFill>
                  <a:srgbClr val="004B87"/>
                </a:solidFill>
              </a:rPr>
              <a:t>Marketing</a:t>
            </a:r>
            <a:r>
              <a:rPr sz="2300" spc="-20" dirty="0">
                <a:solidFill>
                  <a:srgbClr val="004B87"/>
                </a:solidFill>
              </a:rPr>
              <a:t> </a:t>
            </a:r>
            <a:r>
              <a:rPr sz="2300" dirty="0">
                <a:solidFill>
                  <a:srgbClr val="004B87"/>
                </a:solidFill>
              </a:rPr>
              <a:t>Mix</a:t>
            </a:r>
            <a:r>
              <a:rPr sz="2300" spc="-20" dirty="0">
                <a:solidFill>
                  <a:srgbClr val="004B87"/>
                </a:solidFill>
              </a:rPr>
              <a:t> </a:t>
            </a:r>
            <a:r>
              <a:rPr sz="2300" dirty="0">
                <a:solidFill>
                  <a:srgbClr val="004B87"/>
                </a:solidFill>
              </a:rPr>
              <a:t>Modelling</a:t>
            </a:r>
            <a:r>
              <a:rPr sz="2300" spc="-15" dirty="0">
                <a:solidFill>
                  <a:srgbClr val="004B87"/>
                </a:solidFill>
              </a:rPr>
              <a:t> </a:t>
            </a:r>
            <a:r>
              <a:rPr sz="2300" dirty="0">
                <a:solidFill>
                  <a:srgbClr val="004B87"/>
                </a:solidFill>
              </a:rPr>
              <a:t>(MMM)</a:t>
            </a:r>
            <a:r>
              <a:rPr sz="2300" spc="-20" dirty="0">
                <a:solidFill>
                  <a:srgbClr val="004B87"/>
                </a:solidFill>
              </a:rPr>
              <a:t> </a:t>
            </a:r>
            <a:r>
              <a:rPr sz="2300" spc="-5" dirty="0">
                <a:solidFill>
                  <a:srgbClr val="004B87"/>
                </a:solidFill>
              </a:rPr>
              <a:t>is</a:t>
            </a:r>
            <a:r>
              <a:rPr sz="2300" spc="-15" dirty="0">
                <a:solidFill>
                  <a:srgbClr val="004B87"/>
                </a:solidFill>
              </a:rPr>
              <a:t> </a:t>
            </a:r>
            <a:r>
              <a:rPr sz="2300" dirty="0">
                <a:solidFill>
                  <a:srgbClr val="004B87"/>
                </a:solidFill>
              </a:rPr>
              <a:t>a</a:t>
            </a:r>
            <a:r>
              <a:rPr sz="2300" spc="-20" dirty="0">
                <a:solidFill>
                  <a:srgbClr val="004B87"/>
                </a:solidFill>
              </a:rPr>
              <a:t> </a:t>
            </a:r>
            <a:r>
              <a:rPr sz="2300" b="1" spc="-15" dirty="0">
                <a:solidFill>
                  <a:srgbClr val="004B87"/>
                </a:solidFill>
                <a:latin typeface="Arial"/>
                <a:cs typeface="Arial"/>
              </a:rPr>
              <a:t>privacy-friendly,</a:t>
            </a:r>
            <a:r>
              <a:rPr sz="2300" b="1" spc="-20" dirty="0">
                <a:solidFill>
                  <a:srgbClr val="004B87"/>
                </a:solidFill>
                <a:latin typeface="Arial"/>
                <a:cs typeface="Arial"/>
              </a:rPr>
              <a:t> </a:t>
            </a:r>
            <a:r>
              <a:rPr sz="2300" b="1" spc="-5" dirty="0">
                <a:solidFill>
                  <a:srgbClr val="004B87"/>
                </a:solidFill>
                <a:latin typeface="Arial"/>
                <a:cs typeface="Arial"/>
              </a:rPr>
              <a:t>highly </a:t>
            </a:r>
            <a:r>
              <a:rPr sz="2300" b="1" spc="-625" dirty="0">
                <a:solidFill>
                  <a:srgbClr val="004B87"/>
                </a:solidFill>
                <a:latin typeface="Arial"/>
                <a:cs typeface="Arial"/>
              </a:rPr>
              <a:t> </a:t>
            </a:r>
            <a:r>
              <a:rPr sz="2300" b="1" spc="-5" dirty="0">
                <a:solidFill>
                  <a:srgbClr val="004B87"/>
                </a:solidFill>
                <a:latin typeface="Arial"/>
                <a:cs typeface="Arial"/>
              </a:rPr>
              <a:t>resilient</a:t>
            </a:r>
            <a:r>
              <a:rPr sz="2300" spc="-5" dirty="0">
                <a:solidFill>
                  <a:srgbClr val="004B87"/>
                </a:solidFill>
              </a:rPr>
              <a:t>, data-driven </a:t>
            </a:r>
            <a:r>
              <a:rPr sz="2300" dirty="0">
                <a:solidFill>
                  <a:srgbClr val="004B87"/>
                </a:solidFill>
              </a:rPr>
              <a:t>statistical </a:t>
            </a:r>
            <a:r>
              <a:rPr sz="2300" spc="-5" dirty="0">
                <a:solidFill>
                  <a:srgbClr val="004B87"/>
                </a:solidFill>
              </a:rPr>
              <a:t>analysis that quantifies the </a:t>
            </a:r>
            <a:r>
              <a:rPr sz="2300" dirty="0">
                <a:solidFill>
                  <a:srgbClr val="004B87"/>
                </a:solidFill>
              </a:rPr>
              <a:t> </a:t>
            </a:r>
            <a:r>
              <a:rPr sz="2300" spc="-5" dirty="0">
                <a:solidFill>
                  <a:srgbClr val="004B87"/>
                </a:solidFill>
              </a:rPr>
              <a:t>incremental</a:t>
            </a:r>
            <a:r>
              <a:rPr sz="2300" spc="-10" dirty="0">
                <a:solidFill>
                  <a:srgbClr val="004B87"/>
                </a:solidFill>
              </a:rPr>
              <a:t> </a:t>
            </a:r>
            <a:r>
              <a:rPr sz="2300" dirty="0">
                <a:solidFill>
                  <a:srgbClr val="004B87"/>
                </a:solidFill>
              </a:rPr>
              <a:t>sales</a:t>
            </a:r>
            <a:r>
              <a:rPr sz="2300" spc="-10" dirty="0">
                <a:solidFill>
                  <a:srgbClr val="004B87"/>
                </a:solidFill>
              </a:rPr>
              <a:t> </a:t>
            </a:r>
            <a:r>
              <a:rPr sz="2300" spc="-5" dirty="0">
                <a:solidFill>
                  <a:srgbClr val="004B87"/>
                </a:solidFill>
              </a:rPr>
              <a:t>impact and</a:t>
            </a:r>
            <a:r>
              <a:rPr sz="2300" spc="-10" dirty="0">
                <a:solidFill>
                  <a:srgbClr val="004B87"/>
                </a:solidFill>
              </a:rPr>
              <a:t> </a:t>
            </a:r>
            <a:r>
              <a:rPr sz="2300" spc="-5" dirty="0">
                <a:solidFill>
                  <a:srgbClr val="004B87"/>
                </a:solidFill>
              </a:rPr>
              <a:t>ROI</a:t>
            </a:r>
            <a:r>
              <a:rPr sz="2300" spc="-10" dirty="0">
                <a:solidFill>
                  <a:srgbClr val="004B87"/>
                </a:solidFill>
              </a:rPr>
              <a:t> </a:t>
            </a:r>
            <a:r>
              <a:rPr sz="2300" spc="-5" dirty="0">
                <a:solidFill>
                  <a:srgbClr val="004B87"/>
                </a:solidFill>
              </a:rPr>
              <a:t>of </a:t>
            </a:r>
            <a:r>
              <a:rPr sz="2300" dirty="0">
                <a:solidFill>
                  <a:srgbClr val="004B87"/>
                </a:solidFill>
              </a:rPr>
              <a:t>marketing</a:t>
            </a:r>
            <a:r>
              <a:rPr sz="2300" spc="-10" dirty="0">
                <a:solidFill>
                  <a:srgbClr val="004B87"/>
                </a:solidFill>
              </a:rPr>
              <a:t> </a:t>
            </a:r>
            <a:r>
              <a:rPr sz="2300" spc="-5" dirty="0">
                <a:solidFill>
                  <a:srgbClr val="004B87"/>
                </a:solidFill>
              </a:rPr>
              <a:t>and</a:t>
            </a:r>
            <a:endParaRPr sz="2300">
              <a:latin typeface="Arial"/>
              <a:cs typeface="Arial"/>
            </a:endParaRPr>
          </a:p>
          <a:p>
            <a:pPr marL="5080" algn="ctr">
              <a:lnSpc>
                <a:spcPct val="100000"/>
              </a:lnSpc>
              <a:spcBef>
                <a:spcPts val="275"/>
              </a:spcBef>
            </a:pPr>
            <a:r>
              <a:rPr sz="2300" spc="-5" dirty="0">
                <a:solidFill>
                  <a:srgbClr val="004B87"/>
                </a:solidFill>
              </a:rPr>
              <a:t>non-marketing</a:t>
            </a:r>
            <a:r>
              <a:rPr sz="2300" spc="-50" dirty="0">
                <a:solidFill>
                  <a:srgbClr val="004B87"/>
                </a:solidFill>
              </a:rPr>
              <a:t> </a:t>
            </a:r>
            <a:r>
              <a:rPr sz="2300" spc="-5" dirty="0">
                <a:solidFill>
                  <a:srgbClr val="004B87"/>
                </a:solidFill>
              </a:rPr>
              <a:t>activities</a:t>
            </a:r>
            <a:endParaRPr sz="2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5466" y="330661"/>
            <a:ext cx="10787380" cy="95250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400" spc="-5" dirty="0">
                <a:solidFill>
                  <a:srgbClr val="677A8C"/>
                </a:solidFill>
              </a:rPr>
              <a:t>How</a:t>
            </a:r>
            <a:r>
              <a:rPr sz="2400" spc="-30" dirty="0">
                <a:solidFill>
                  <a:srgbClr val="677A8C"/>
                </a:solidFill>
              </a:rPr>
              <a:t> </a:t>
            </a:r>
            <a:r>
              <a:rPr sz="2400" spc="-5" dirty="0">
                <a:solidFill>
                  <a:srgbClr val="677A8C"/>
                </a:solidFill>
              </a:rPr>
              <a:t>are</a:t>
            </a:r>
            <a:r>
              <a:rPr sz="2400" spc="-25" dirty="0">
                <a:solidFill>
                  <a:srgbClr val="677A8C"/>
                </a:solidFill>
              </a:rPr>
              <a:t> </a:t>
            </a:r>
            <a:r>
              <a:rPr sz="2400" dirty="0">
                <a:solidFill>
                  <a:srgbClr val="677A8C"/>
                </a:solidFill>
              </a:rPr>
              <a:t>MMMs</a:t>
            </a:r>
            <a:r>
              <a:rPr sz="2400" spc="-25" dirty="0">
                <a:solidFill>
                  <a:srgbClr val="677A8C"/>
                </a:solidFill>
              </a:rPr>
              <a:t> </a:t>
            </a:r>
            <a:r>
              <a:rPr sz="2400" spc="-5" dirty="0">
                <a:solidFill>
                  <a:srgbClr val="677A8C"/>
                </a:solidFill>
              </a:rPr>
              <a:t>built?</a:t>
            </a:r>
            <a:endParaRPr sz="2400"/>
          </a:p>
          <a:p>
            <a:pPr marL="12700" marR="5080">
              <a:lnSpc>
                <a:spcPct val="110000"/>
              </a:lnSpc>
              <a:spcBef>
                <a:spcPts val="160"/>
              </a:spcBef>
            </a:pPr>
            <a:r>
              <a:rPr sz="1400" dirty="0">
                <a:solidFill>
                  <a:srgbClr val="677A8C"/>
                </a:solidFill>
              </a:rPr>
              <a:t>MMMs </a:t>
            </a:r>
            <a:r>
              <a:rPr sz="1400" spc="-5" dirty="0">
                <a:solidFill>
                  <a:srgbClr val="677A8C"/>
                </a:solidFill>
              </a:rPr>
              <a:t>identify and quantify drivers of </a:t>
            </a:r>
            <a:r>
              <a:rPr sz="1400" dirty="0">
                <a:solidFill>
                  <a:srgbClr val="677A8C"/>
                </a:solidFill>
              </a:rPr>
              <a:t>a </a:t>
            </a:r>
            <a:r>
              <a:rPr sz="1400" spc="-5" dirty="0">
                <a:solidFill>
                  <a:srgbClr val="677A8C"/>
                </a:solidFill>
              </a:rPr>
              <a:t>KPI, with the objective being to </a:t>
            </a:r>
            <a:r>
              <a:rPr sz="1400" dirty="0">
                <a:solidFill>
                  <a:srgbClr val="677A8C"/>
                </a:solidFill>
              </a:rPr>
              <a:t>replicate </a:t>
            </a:r>
            <a:r>
              <a:rPr sz="1400" spc="-5" dirty="0">
                <a:solidFill>
                  <a:srgbClr val="677A8C"/>
                </a:solidFill>
              </a:rPr>
              <a:t>historical business </a:t>
            </a:r>
            <a:r>
              <a:rPr sz="1400" dirty="0">
                <a:solidFill>
                  <a:srgbClr val="677A8C"/>
                </a:solidFill>
              </a:rPr>
              <a:t>metrics </a:t>
            </a:r>
            <a:r>
              <a:rPr sz="1400" spc="-5" dirty="0">
                <a:solidFill>
                  <a:srgbClr val="677A8C"/>
                </a:solidFill>
              </a:rPr>
              <a:t>by building an equation using </a:t>
            </a:r>
            <a:r>
              <a:rPr sz="1400" dirty="0">
                <a:solidFill>
                  <a:srgbClr val="677A8C"/>
                </a:solidFill>
              </a:rPr>
              <a:t> </a:t>
            </a:r>
            <a:r>
              <a:rPr sz="1400" spc="-5" dirty="0">
                <a:solidFill>
                  <a:srgbClr val="677A8C"/>
                </a:solidFill>
              </a:rPr>
              <a:t>available</a:t>
            </a:r>
            <a:r>
              <a:rPr sz="1400" spc="-10" dirty="0">
                <a:solidFill>
                  <a:srgbClr val="677A8C"/>
                </a:solidFill>
              </a:rPr>
              <a:t> </a:t>
            </a:r>
            <a:r>
              <a:rPr sz="1400" spc="-5" dirty="0">
                <a:solidFill>
                  <a:srgbClr val="677A8C"/>
                </a:solidFill>
              </a:rPr>
              <a:t>information on underlying drivers over time.</a:t>
            </a:r>
            <a:endParaRPr sz="1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469" y="1524705"/>
            <a:ext cx="4985287" cy="2212308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98053" y="3864285"/>
          <a:ext cx="4846948" cy="1632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5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1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91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9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91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91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91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812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611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234315">
                        <a:lnSpc>
                          <a:spcPct val="100000"/>
                        </a:lnSpc>
                      </a:pPr>
                      <a:r>
                        <a:rPr sz="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SOURCE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558A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R="126364" algn="r">
                        <a:lnSpc>
                          <a:spcPct val="100000"/>
                        </a:lnSpc>
                      </a:pPr>
                      <a:r>
                        <a:rPr sz="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WEEK1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558A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WEEK2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558A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R="126364" algn="r">
                        <a:lnSpc>
                          <a:spcPct val="100000"/>
                        </a:lnSpc>
                      </a:pPr>
                      <a:r>
                        <a:rPr sz="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WEEK3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558A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WEEK4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558A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WEEK5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558A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WEEK6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558A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WEEK7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558A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…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558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4">
                <a:tc>
                  <a:txBody>
                    <a:bodyPr/>
                    <a:lstStyle/>
                    <a:p>
                      <a:pPr marL="289560" marR="28194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600" spc="-5" dirty="0">
                          <a:latin typeface="Arial MT"/>
                          <a:cs typeface="Arial MT"/>
                        </a:rPr>
                        <a:t>TV </a:t>
                      </a:r>
                      <a:r>
                        <a:rPr sz="6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600" spc="-5" dirty="0">
                          <a:latin typeface="Arial MT"/>
                          <a:cs typeface="Arial MT"/>
                        </a:rPr>
                        <a:t>GRPS</a:t>
                      </a:r>
                      <a:endParaRPr sz="600">
                        <a:latin typeface="Arial MT"/>
                        <a:cs typeface="Arial MT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0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600" spc="-5" dirty="0">
                          <a:latin typeface="Arial MT"/>
                          <a:cs typeface="Arial MT"/>
                        </a:rPr>
                        <a:t>200</a:t>
                      </a:r>
                      <a:endParaRPr sz="6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0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600" spc="-5" dirty="0">
                          <a:latin typeface="Arial MT"/>
                          <a:cs typeface="Arial MT"/>
                        </a:rPr>
                        <a:t>150</a:t>
                      </a:r>
                      <a:endParaRPr sz="6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0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600" spc="-5" dirty="0">
                          <a:latin typeface="Arial MT"/>
                          <a:cs typeface="Arial MT"/>
                        </a:rPr>
                        <a:t>150</a:t>
                      </a:r>
                      <a:endParaRPr sz="6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0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600" spc="-5" dirty="0">
                          <a:latin typeface="Arial MT"/>
                          <a:cs typeface="Arial MT"/>
                        </a:rPr>
                        <a:t>200</a:t>
                      </a:r>
                      <a:endParaRPr sz="6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0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600" dirty="0">
                          <a:latin typeface="Arial MT"/>
                          <a:cs typeface="Arial MT"/>
                        </a:rPr>
                        <a:t>-</a:t>
                      </a:r>
                      <a:endParaRPr sz="6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0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600" dirty="0">
                          <a:latin typeface="Arial MT"/>
                          <a:cs typeface="Arial MT"/>
                        </a:rPr>
                        <a:t>-</a:t>
                      </a:r>
                      <a:endParaRPr sz="6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0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600" dirty="0">
                          <a:latin typeface="Arial MT"/>
                          <a:cs typeface="Arial MT"/>
                        </a:rPr>
                        <a:t>-</a:t>
                      </a:r>
                      <a:endParaRPr sz="6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0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600" dirty="0">
                          <a:latin typeface="Arial MT"/>
                          <a:cs typeface="Arial MT"/>
                        </a:rPr>
                        <a:t>…</a:t>
                      </a:r>
                      <a:endParaRPr sz="6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0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4">
                <a:tc>
                  <a:txBody>
                    <a:bodyPr/>
                    <a:lstStyle/>
                    <a:p>
                      <a:pPr marL="132715" marR="125730" indent="5461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600" spc="-10" dirty="0">
                          <a:latin typeface="Arial MT"/>
                          <a:cs typeface="Arial MT"/>
                        </a:rPr>
                        <a:t>FACEBOOK </a:t>
                      </a:r>
                      <a:r>
                        <a:rPr sz="600" spc="-5" dirty="0">
                          <a:latin typeface="Arial MT"/>
                          <a:cs typeface="Arial MT"/>
                        </a:rPr>
                        <a:t> IMPRESSIONS</a:t>
                      </a:r>
                      <a:endParaRPr sz="600">
                        <a:latin typeface="Arial MT"/>
                        <a:cs typeface="Arial MT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R="145415" algn="r">
                        <a:lnSpc>
                          <a:spcPct val="100000"/>
                        </a:lnSpc>
                      </a:pPr>
                      <a:r>
                        <a:rPr sz="600" spc="-5" dirty="0">
                          <a:latin typeface="Arial MT"/>
                          <a:cs typeface="Arial MT"/>
                        </a:rPr>
                        <a:t>85,000</a:t>
                      </a:r>
                      <a:endParaRPr sz="6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600" spc="-15" dirty="0">
                          <a:latin typeface="Arial MT"/>
                          <a:cs typeface="Arial MT"/>
                        </a:rPr>
                        <a:t>113,000</a:t>
                      </a:r>
                      <a:endParaRPr sz="6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R="123825" algn="r">
                        <a:lnSpc>
                          <a:spcPct val="100000"/>
                        </a:lnSpc>
                      </a:pPr>
                      <a:r>
                        <a:rPr sz="600" spc="-5" dirty="0">
                          <a:latin typeface="Arial MT"/>
                          <a:cs typeface="Arial MT"/>
                        </a:rPr>
                        <a:t>320,000</a:t>
                      </a:r>
                      <a:endParaRPr sz="6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600" spc="-5" dirty="0">
                          <a:latin typeface="Arial MT"/>
                          <a:cs typeface="Arial MT"/>
                        </a:rPr>
                        <a:t>275,000</a:t>
                      </a:r>
                      <a:endParaRPr sz="6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600" spc="-5" dirty="0">
                          <a:latin typeface="Arial MT"/>
                          <a:cs typeface="Arial MT"/>
                        </a:rPr>
                        <a:t>300,000</a:t>
                      </a:r>
                      <a:endParaRPr sz="6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600" spc="-5" dirty="0">
                          <a:latin typeface="Arial MT"/>
                          <a:cs typeface="Arial MT"/>
                        </a:rPr>
                        <a:t>90,000</a:t>
                      </a:r>
                      <a:endParaRPr sz="6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600" spc="-5" dirty="0">
                          <a:latin typeface="Arial MT"/>
                          <a:cs typeface="Arial MT"/>
                        </a:rPr>
                        <a:t>100,000</a:t>
                      </a:r>
                      <a:endParaRPr sz="6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600" dirty="0">
                          <a:latin typeface="Arial MT"/>
                          <a:cs typeface="Arial MT"/>
                        </a:rPr>
                        <a:t>…</a:t>
                      </a:r>
                      <a:endParaRPr sz="6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4">
                <a:tc>
                  <a:txBody>
                    <a:bodyPr/>
                    <a:lstStyle/>
                    <a:p>
                      <a:pPr marL="259715" marR="231775" indent="-2159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600" spc="-5" dirty="0">
                          <a:latin typeface="Arial MT"/>
                          <a:cs typeface="Arial MT"/>
                        </a:rPr>
                        <a:t>SEARCH  CLICKS</a:t>
                      </a:r>
                      <a:endParaRPr sz="600">
                        <a:latin typeface="Arial MT"/>
                        <a:cs typeface="Arial MT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0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R="166370" algn="r">
                        <a:lnSpc>
                          <a:spcPct val="100000"/>
                        </a:lnSpc>
                      </a:pPr>
                      <a:r>
                        <a:rPr sz="600" spc="-5" dirty="0">
                          <a:latin typeface="Arial MT"/>
                          <a:cs typeface="Arial MT"/>
                        </a:rPr>
                        <a:t>3,475</a:t>
                      </a:r>
                      <a:endParaRPr sz="6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0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600" spc="-5" dirty="0">
                          <a:latin typeface="Arial MT"/>
                          <a:cs typeface="Arial MT"/>
                        </a:rPr>
                        <a:t>1,225</a:t>
                      </a:r>
                      <a:endParaRPr sz="6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0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R="166370" algn="r">
                        <a:lnSpc>
                          <a:spcPct val="100000"/>
                        </a:lnSpc>
                      </a:pPr>
                      <a:r>
                        <a:rPr sz="600" spc="-5" dirty="0">
                          <a:latin typeface="Arial MT"/>
                          <a:cs typeface="Arial MT"/>
                        </a:rPr>
                        <a:t>1,995</a:t>
                      </a:r>
                      <a:endParaRPr sz="6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0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600" spc="-5" dirty="0">
                          <a:latin typeface="Arial MT"/>
                          <a:cs typeface="Arial MT"/>
                        </a:rPr>
                        <a:t>2,850</a:t>
                      </a:r>
                      <a:endParaRPr sz="6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0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600" spc="-5" dirty="0">
                          <a:latin typeface="Arial MT"/>
                          <a:cs typeface="Arial MT"/>
                        </a:rPr>
                        <a:t>3,525</a:t>
                      </a:r>
                      <a:endParaRPr sz="6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0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600" spc="-5" dirty="0">
                          <a:latin typeface="Arial MT"/>
                          <a:cs typeface="Arial MT"/>
                        </a:rPr>
                        <a:t>975</a:t>
                      </a:r>
                      <a:endParaRPr sz="6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0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600" spc="-15" dirty="0">
                          <a:latin typeface="Arial MT"/>
                          <a:cs typeface="Arial MT"/>
                        </a:rPr>
                        <a:t>1,115</a:t>
                      </a:r>
                      <a:endParaRPr sz="6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0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600" dirty="0">
                          <a:latin typeface="Arial MT"/>
                          <a:cs typeface="Arial MT"/>
                        </a:rPr>
                        <a:t>…</a:t>
                      </a:r>
                      <a:endParaRPr sz="6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0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600" spc="-5" dirty="0">
                          <a:latin typeface="Arial MT"/>
                          <a:cs typeface="Arial MT"/>
                        </a:rPr>
                        <a:t>DISTRIBUTION</a:t>
                      </a:r>
                      <a:endParaRPr sz="600">
                        <a:latin typeface="Arial MT"/>
                        <a:cs typeface="Arial MT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600" dirty="0">
                          <a:latin typeface="Arial MT"/>
                          <a:cs typeface="Arial MT"/>
                        </a:rPr>
                        <a:t>%</a:t>
                      </a:r>
                      <a:endParaRPr sz="600">
                        <a:latin typeface="Arial MT"/>
                        <a:cs typeface="Arial MT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600" spc="-5" dirty="0">
                          <a:latin typeface="Arial MT"/>
                          <a:cs typeface="Arial MT"/>
                        </a:rPr>
                        <a:t>80</a:t>
                      </a:r>
                      <a:endParaRPr sz="6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600" spc="-5" dirty="0">
                          <a:latin typeface="Arial MT"/>
                          <a:cs typeface="Arial MT"/>
                        </a:rPr>
                        <a:t>85</a:t>
                      </a:r>
                      <a:endParaRPr sz="6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600" spc="-5" dirty="0">
                          <a:latin typeface="Arial MT"/>
                          <a:cs typeface="Arial MT"/>
                        </a:rPr>
                        <a:t>85</a:t>
                      </a:r>
                      <a:endParaRPr sz="6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600" spc="-5" dirty="0">
                          <a:latin typeface="Arial MT"/>
                          <a:cs typeface="Arial MT"/>
                        </a:rPr>
                        <a:t>87</a:t>
                      </a:r>
                      <a:endParaRPr sz="6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600" spc="-5" dirty="0">
                          <a:latin typeface="Arial MT"/>
                          <a:cs typeface="Arial MT"/>
                        </a:rPr>
                        <a:t>85</a:t>
                      </a:r>
                      <a:endParaRPr sz="6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600" spc="-5" dirty="0">
                          <a:latin typeface="Arial MT"/>
                          <a:cs typeface="Arial MT"/>
                        </a:rPr>
                        <a:t>85</a:t>
                      </a:r>
                      <a:endParaRPr sz="6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600" spc="-5" dirty="0">
                          <a:latin typeface="Arial MT"/>
                          <a:cs typeface="Arial MT"/>
                        </a:rPr>
                        <a:t>82</a:t>
                      </a:r>
                      <a:endParaRPr sz="6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600" dirty="0">
                          <a:latin typeface="Arial MT"/>
                          <a:cs typeface="Arial MT"/>
                        </a:rPr>
                        <a:t>…</a:t>
                      </a:r>
                      <a:endParaRPr sz="6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600" spc="-15" dirty="0">
                          <a:latin typeface="Arial MT"/>
                          <a:cs typeface="Arial MT"/>
                        </a:rPr>
                        <a:t>WEATHER</a:t>
                      </a:r>
                      <a:endParaRPr sz="600">
                        <a:latin typeface="Arial MT"/>
                        <a:cs typeface="Arial MT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600" spc="-5" dirty="0">
                          <a:latin typeface="Arial MT"/>
                          <a:cs typeface="Arial MT"/>
                        </a:rPr>
                        <a:t>*C</a:t>
                      </a:r>
                      <a:endParaRPr sz="600">
                        <a:latin typeface="Arial MT"/>
                        <a:cs typeface="Arial MT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0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600" dirty="0">
                          <a:latin typeface="Arial MT"/>
                          <a:cs typeface="Arial MT"/>
                        </a:rPr>
                        <a:t>7</a:t>
                      </a:r>
                      <a:endParaRPr sz="6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0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600" dirty="0">
                          <a:latin typeface="Arial MT"/>
                          <a:cs typeface="Arial MT"/>
                        </a:rPr>
                        <a:t>7</a:t>
                      </a:r>
                      <a:endParaRPr sz="6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0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600" spc="-5" dirty="0">
                          <a:latin typeface="Arial MT"/>
                          <a:cs typeface="Arial MT"/>
                        </a:rPr>
                        <a:t>6.5</a:t>
                      </a:r>
                      <a:endParaRPr sz="6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0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600" dirty="0">
                          <a:latin typeface="Arial MT"/>
                          <a:cs typeface="Arial MT"/>
                        </a:rPr>
                        <a:t>5</a:t>
                      </a:r>
                      <a:endParaRPr sz="6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0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600" dirty="0">
                          <a:latin typeface="Arial MT"/>
                          <a:cs typeface="Arial MT"/>
                        </a:rPr>
                        <a:t>5</a:t>
                      </a:r>
                      <a:endParaRPr sz="6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0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600" dirty="0">
                          <a:latin typeface="Arial MT"/>
                          <a:cs typeface="Arial MT"/>
                        </a:rPr>
                        <a:t>6</a:t>
                      </a:r>
                      <a:endParaRPr sz="6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0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600" dirty="0">
                          <a:latin typeface="Arial MT"/>
                          <a:cs typeface="Arial MT"/>
                        </a:rPr>
                        <a:t>7</a:t>
                      </a:r>
                      <a:endParaRPr sz="6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0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0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14125" y="5657180"/>
            <a:ext cx="453580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7F7F7F"/>
                </a:solidFill>
                <a:latin typeface="Arial MT"/>
                <a:cs typeface="Arial MT"/>
              </a:rPr>
              <a:t>Key business </a:t>
            </a:r>
            <a:r>
              <a:rPr sz="1400" dirty="0">
                <a:solidFill>
                  <a:srgbClr val="7F7F7F"/>
                </a:solidFill>
                <a:latin typeface="Arial MT"/>
                <a:cs typeface="Arial MT"/>
              </a:rPr>
              <a:t>metrics </a:t>
            </a:r>
            <a:r>
              <a:rPr sz="1400" spc="-5" dirty="0">
                <a:solidFill>
                  <a:srgbClr val="7F7F7F"/>
                </a:solidFill>
                <a:latin typeface="Arial MT"/>
                <a:cs typeface="Arial MT"/>
              </a:rPr>
              <a:t>are </a:t>
            </a:r>
            <a:r>
              <a:rPr sz="1400" dirty="0">
                <a:solidFill>
                  <a:srgbClr val="7F7F7F"/>
                </a:solidFill>
                <a:latin typeface="Arial MT"/>
                <a:cs typeface="Arial MT"/>
              </a:rPr>
              <a:t>compared </a:t>
            </a:r>
            <a:r>
              <a:rPr sz="1400" spc="-5" dirty="0">
                <a:solidFill>
                  <a:srgbClr val="7F7F7F"/>
                </a:solidFill>
                <a:latin typeface="Arial MT"/>
                <a:cs typeface="Arial MT"/>
              </a:rPr>
              <a:t>to all </a:t>
            </a:r>
            <a:r>
              <a:rPr sz="1400" dirty="0">
                <a:solidFill>
                  <a:srgbClr val="7F7F7F"/>
                </a:solidFill>
                <a:latin typeface="Arial MT"/>
                <a:cs typeface="Arial MT"/>
              </a:rPr>
              <a:t>relevant </a:t>
            </a:r>
            <a:r>
              <a:rPr sz="1400" spc="-5" dirty="0">
                <a:solidFill>
                  <a:srgbClr val="7F7F7F"/>
                </a:solidFill>
                <a:latin typeface="Arial MT"/>
                <a:cs typeface="Arial MT"/>
              </a:rPr>
              <a:t>factors </a:t>
            </a:r>
            <a:r>
              <a:rPr sz="1400" spc="-375" dirty="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Arial MT"/>
                <a:cs typeface="Arial MT"/>
              </a:rPr>
              <a:t>that influence them in the time period, </a:t>
            </a:r>
            <a:r>
              <a:rPr sz="1400" spc="-15" dirty="0">
                <a:solidFill>
                  <a:srgbClr val="7F7F7F"/>
                </a:solidFill>
                <a:latin typeface="Arial MT"/>
                <a:cs typeface="Arial MT"/>
              </a:rPr>
              <a:t>historically, </a:t>
            </a:r>
            <a:r>
              <a:rPr sz="1400" spc="-10" dirty="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Arial MT"/>
                <a:cs typeface="Arial MT"/>
              </a:rPr>
              <a:t>aggregated</a:t>
            </a:r>
            <a:r>
              <a:rPr sz="1400" spc="-10" dirty="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Arial MT"/>
                <a:cs typeface="Arial MT"/>
              </a:rPr>
              <a:t>and over time.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34320" y="3184543"/>
            <a:ext cx="99123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5558A2"/>
                </a:solidFill>
                <a:latin typeface="Arial"/>
                <a:cs typeface="Arial"/>
              </a:rPr>
              <a:t>Mathematical  formula </a:t>
            </a:r>
            <a:r>
              <a:rPr sz="1200" b="1" spc="-5" dirty="0">
                <a:solidFill>
                  <a:srgbClr val="5558A2"/>
                </a:solidFill>
                <a:latin typeface="Arial"/>
                <a:cs typeface="Arial"/>
              </a:rPr>
              <a:t>is </a:t>
            </a:r>
            <a:r>
              <a:rPr sz="1200" b="1" dirty="0">
                <a:solidFill>
                  <a:srgbClr val="5558A2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5558A2"/>
                </a:solidFill>
                <a:latin typeface="Arial"/>
                <a:cs typeface="Arial"/>
              </a:rPr>
              <a:t>created with </a:t>
            </a:r>
            <a:r>
              <a:rPr sz="1200" b="1" dirty="0">
                <a:solidFill>
                  <a:srgbClr val="5558A2"/>
                </a:solidFill>
                <a:latin typeface="Arial"/>
                <a:cs typeface="Arial"/>
              </a:rPr>
              <a:t> time </a:t>
            </a:r>
            <a:r>
              <a:rPr sz="1200" b="1" spc="-5" dirty="0">
                <a:solidFill>
                  <a:srgbClr val="5558A2"/>
                </a:solidFill>
                <a:latin typeface="Arial"/>
                <a:cs typeface="Arial"/>
              </a:rPr>
              <a:t>series </a:t>
            </a:r>
            <a:r>
              <a:rPr sz="1200" b="1" dirty="0">
                <a:solidFill>
                  <a:srgbClr val="5558A2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5558A2"/>
                </a:solidFill>
                <a:latin typeface="Arial"/>
                <a:cs typeface="Arial"/>
              </a:rPr>
              <a:t>regression </a:t>
            </a:r>
            <a:r>
              <a:rPr sz="1200" b="1" dirty="0">
                <a:solidFill>
                  <a:srgbClr val="5558A2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5558A2"/>
                </a:solidFill>
                <a:latin typeface="Arial"/>
                <a:cs typeface="Arial"/>
              </a:rPr>
              <a:t>analysis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55530" y="1613155"/>
            <a:ext cx="5471425" cy="385596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887185" y="5555390"/>
            <a:ext cx="462089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7F7F7F"/>
                </a:solidFill>
                <a:latin typeface="Arial MT"/>
                <a:cs typeface="Arial MT"/>
              </a:rPr>
              <a:t>If the </a:t>
            </a:r>
            <a:r>
              <a:rPr sz="1400" spc="-10" dirty="0">
                <a:solidFill>
                  <a:srgbClr val="7F7F7F"/>
                </a:solidFill>
                <a:latin typeface="Arial MT"/>
                <a:cs typeface="Arial MT"/>
              </a:rPr>
              <a:t>effect </a:t>
            </a:r>
            <a:r>
              <a:rPr sz="1400" spc="-5" dirty="0">
                <a:solidFill>
                  <a:srgbClr val="7F7F7F"/>
                </a:solidFill>
                <a:latin typeface="Arial MT"/>
                <a:cs typeface="Arial MT"/>
              </a:rPr>
              <a:t>is </a:t>
            </a:r>
            <a:r>
              <a:rPr sz="1400" dirty="0">
                <a:solidFill>
                  <a:srgbClr val="7F7F7F"/>
                </a:solidFill>
                <a:latin typeface="Arial MT"/>
                <a:cs typeface="Arial MT"/>
              </a:rPr>
              <a:t>statistically significant, </a:t>
            </a:r>
            <a:r>
              <a:rPr sz="1400" spc="-5" dirty="0">
                <a:solidFill>
                  <a:srgbClr val="7F7F7F"/>
                </a:solidFill>
                <a:latin typeface="Arial MT"/>
                <a:cs typeface="Arial MT"/>
              </a:rPr>
              <a:t>the </a:t>
            </a:r>
            <a:r>
              <a:rPr sz="1400" dirty="0">
                <a:solidFill>
                  <a:srgbClr val="7F7F7F"/>
                </a:solidFill>
                <a:latin typeface="Arial MT"/>
                <a:cs typeface="Arial MT"/>
              </a:rPr>
              <a:t>model </a:t>
            </a:r>
            <a:r>
              <a:rPr sz="1400" spc="-5" dirty="0">
                <a:solidFill>
                  <a:srgbClr val="7F7F7F"/>
                </a:solidFill>
                <a:latin typeface="Arial MT"/>
                <a:cs typeface="Arial MT"/>
              </a:rPr>
              <a:t>estimates </a:t>
            </a:r>
            <a:r>
              <a:rPr sz="1400" dirty="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Arial MT"/>
                <a:cs typeface="Arial MT"/>
              </a:rPr>
              <a:t>the incremental impact for each influencing factor </a:t>
            </a:r>
            <a:r>
              <a:rPr sz="1400" dirty="0">
                <a:solidFill>
                  <a:srgbClr val="7F7F7F"/>
                </a:solidFill>
                <a:latin typeface="Arial MT"/>
                <a:cs typeface="Arial MT"/>
              </a:rPr>
              <a:t> (“decomposition”).</a:t>
            </a:r>
            <a:r>
              <a:rPr sz="1400" spc="-20" dirty="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Arial MT"/>
                <a:cs typeface="Arial MT"/>
              </a:rPr>
              <a:t>Base</a:t>
            </a:r>
            <a:r>
              <a:rPr sz="1400" spc="-15" dirty="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F7F7F"/>
                </a:solidFill>
                <a:latin typeface="Arial MT"/>
                <a:cs typeface="Arial MT"/>
              </a:rPr>
              <a:t>represents</a:t>
            </a:r>
            <a:r>
              <a:rPr sz="1400" spc="-15" dirty="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Arial MT"/>
                <a:cs typeface="Arial MT"/>
              </a:rPr>
              <a:t>BAU,</a:t>
            </a:r>
            <a:r>
              <a:rPr sz="1400" spc="-15" dirty="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Arial MT"/>
                <a:cs typeface="Arial MT"/>
              </a:rPr>
              <a:t>long</a:t>
            </a:r>
            <a:r>
              <a:rPr sz="1400" spc="-20" dirty="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Arial MT"/>
                <a:cs typeface="Arial MT"/>
              </a:rPr>
              <a:t>term</a:t>
            </a:r>
            <a:r>
              <a:rPr sz="1400" spc="-15" dirty="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7F7F7F"/>
                </a:solidFill>
                <a:latin typeface="Arial MT"/>
                <a:cs typeface="Arial MT"/>
              </a:rPr>
              <a:t>effects </a:t>
            </a:r>
            <a:r>
              <a:rPr sz="1400" spc="-375" dirty="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Arial MT"/>
                <a:cs typeface="Arial MT"/>
              </a:rPr>
              <a:t>and</a:t>
            </a:r>
            <a:r>
              <a:rPr sz="1400" spc="-10" dirty="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Arial MT"/>
                <a:cs typeface="Arial MT"/>
              </a:rPr>
              <a:t>non identified factors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812239" y="2752534"/>
            <a:ext cx="467995" cy="381000"/>
          </a:xfrm>
          <a:custGeom>
            <a:avLst/>
            <a:gdLst/>
            <a:ahLst/>
            <a:cxnLst/>
            <a:rect l="l" t="t" r="r" b="b"/>
            <a:pathLst>
              <a:path w="467995" h="381000">
                <a:moveTo>
                  <a:pt x="277499" y="380999"/>
                </a:moveTo>
                <a:lnTo>
                  <a:pt x="277499" y="285749"/>
                </a:lnTo>
                <a:lnTo>
                  <a:pt x="0" y="285749"/>
                </a:lnTo>
                <a:lnTo>
                  <a:pt x="0" y="95249"/>
                </a:lnTo>
                <a:lnTo>
                  <a:pt x="277499" y="95249"/>
                </a:lnTo>
                <a:lnTo>
                  <a:pt x="277499" y="0"/>
                </a:lnTo>
                <a:lnTo>
                  <a:pt x="467999" y="190499"/>
                </a:lnTo>
                <a:lnTo>
                  <a:pt x="277499" y="380999"/>
                </a:lnTo>
                <a:close/>
              </a:path>
            </a:pathLst>
          </a:custGeom>
          <a:solidFill>
            <a:srgbClr val="677A8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81C646-4F73-2D17-73E1-2654E8FEB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414337"/>
            <a:ext cx="11372850" cy="60293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40237" y="6369875"/>
            <a:ext cx="8191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 MT"/>
                <a:cs typeface="Arial MT"/>
              </a:rPr>
              <a:t>9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-199" y="971833"/>
            <a:ext cx="12192000" cy="1200785"/>
          </a:xfrm>
          <a:custGeom>
            <a:avLst/>
            <a:gdLst/>
            <a:ahLst/>
            <a:cxnLst/>
            <a:rect l="l" t="t" r="r" b="b"/>
            <a:pathLst>
              <a:path w="12192000" h="1200785">
                <a:moveTo>
                  <a:pt x="12191999" y="1200399"/>
                </a:moveTo>
                <a:lnTo>
                  <a:pt x="0" y="12003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1200399"/>
                </a:lnTo>
                <a:close/>
              </a:path>
            </a:pathLst>
          </a:custGeom>
          <a:solidFill>
            <a:srgbClr val="0063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2410" y="985041"/>
            <a:ext cx="2089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Key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benefits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5638" y="1712504"/>
            <a:ext cx="6896734" cy="3105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Contemporary</a:t>
            </a:r>
            <a:r>
              <a:rPr sz="18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spc="5" dirty="0">
                <a:solidFill>
                  <a:srgbClr val="FFFFFF"/>
                </a:solidFill>
                <a:latin typeface="Arial MT"/>
                <a:cs typeface="Arial MT"/>
              </a:rPr>
              <a:t>methodologies</a:t>
            </a:r>
            <a:r>
              <a:rPr sz="18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spc="5" dirty="0">
                <a:solidFill>
                  <a:srgbClr val="FFFFFF"/>
                </a:solidFill>
                <a:latin typeface="Arial MT"/>
                <a:cs typeface="Arial MT"/>
              </a:rPr>
              <a:t>based</a:t>
            </a:r>
            <a:r>
              <a:rPr sz="18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Arial MT"/>
                <a:cs typeface="Arial MT"/>
              </a:rPr>
              <a:t>off</a:t>
            </a:r>
            <a:r>
              <a:rPr sz="18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latest</a:t>
            </a:r>
            <a:r>
              <a:rPr sz="18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spc="5" dirty="0">
                <a:solidFill>
                  <a:srgbClr val="FFFFFF"/>
                </a:solidFill>
                <a:latin typeface="Arial MT"/>
                <a:cs typeface="Arial MT"/>
              </a:rPr>
              <a:t>research</a:t>
            </a:r>
            <a:r>
              <a:rPr sz="18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into</a:t>
            </a:r>
            <a:r>
              <a:rPr sz="1850" spc="10" dirty="0">
                <a:solidFill>
                  <a:srgbClr val="FFFFFF"/>
                </a:solidFill>
                <a:latin typeface="Arial MT"/>
                <a:cs typeface="Arial MT"/>
              </a:rPr>
              <a:t> MMM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59189" y="2711148"/>
            <a:ext cx="1368425" cy="5949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95"/>
              </a:spcBef>
            </a:pPr>
            <a:r>
              <a:rPr sz="1850" b="1" spc="5" dirty="0">
                <a:solidFill>
                  <a:srgbClr val="00639B"/>
                </a:solidFill>
                <a:latin typeface="Arial"/>
                <a:cs typeface="Arial"/>
              </a:rPr>
              <a:t>Minimize </a:t>
            </a:r>
            <a:r>
              <a:rPr sz="1850" b="1" spc="10" dirty="0">
                <a:solidFill>
                  <a:srgbClr val="00639B"/>
                </a:solidFill>
                <a:latin typeface="Arial"/>
                <a:cs typeface="Arial"/>
              </a:rPr>
              <a:t> </a:t>
            </a:r>
            <a:r>
              <a:rPr sz="1850" b="1" spc="5" dirty="0">
                <a:solidFill>
                  <a:srgbClr val="00639B"/>
                </a:solidFill>
                <a:latin typeface="Arial"/>
                <a:cs typeface="Arial"/>
              </a:rPr>
              <a:t>Human</a:t>
            </a:r>
            <a:r>
              <a:rPr sz="1850" b="1" spc="-70" dirty="0">
                <a:solidFill>
                  <a:srgbClr val="00639B"/>
                </a:solidFill>
                <a:latin typeface="Arial"/>
                <a:cs typeface="Arial"/>
              </a:rPr>
              <a:t> </a:t>
            </a:r>
            <a:r>
              <a:rPr sz="1850" b="1" dirty="0">
                <a:solidFill>
                  <a:srgbClr val="00639B"/>
                </a:solidFill>
                <a:latin typeface="Arial"/>
                <a:cs typeface="Arial"/>
              </a:rPr>
              <a:t>bias</a:t>
            </a:r>
            <a:endParaRPr sz="18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64758" y="2561790"/>
            <a:ext cx="3553460" cy="859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3154045" algn="l"/>
              </a:tabLst>
            </a:pPr>
            <a:r>
              <a:rPr sz="5450" b="1" spc="5" dirty="0">
                <a:solidFill>
                  <a:srgbClr val="00639B"/>
                </a:solidFill>
                <a:latin typeface="Arial"/>
                <a:cs typeface="Arial"/>
              </a:rPr>
              <a:t>1	2</a:t>
            </a:r>
            <a:endParaRPr sz="54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3548970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1999" y="0"/>
                </a:lnTo>
              </a:path>
            </a:pathLst>
          </a:custGeom>
          <a:ln w="25399">
            <a:solidFill>
              <a:srgbClr val="0063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871707" y="4085439"/>
            <a:ext cx="204279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5290" indent="-40322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SzPct val="62500"/>
              <a:buChar char="●"/>
              <a:tabLst>
                <a:tab pos="414655" algn="l"/>
                <a:tab pos="415925" algn="l"/>
              </a:tabLst>
            </a:pPr>
            <a:r>
              <a:rPr sz="1600" spc="-5" dirty="0">
                <a:solidFill>
                  <a:srgbClr val="35383D"/>
                </a:solidFill>
                <a:latin typeface="Arial MT"/>
                <a:cs typeface="Arial MT"/>
              </a:rPr>
              <a:t>Ridge</a:t>
            </a:r>
            <a:r>
              <a:rPr sz="1600" spc="-75" dirty="0">
                <a:solidFill>
                  <a:srgbClr val="35383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35383D"/>
                </a:solidFill>
                <a:latin typeface="Arial MT"/>
                <a:cs typeface="Arial MT"/>
              </a:rPr>
              <a:t>Regression</a:t>
            </a:r>
            <a:endParaRPr sz="1600">
              <a:latin typeface="Arial MT"/>
              <a:cs typeface="Arial MT"/>
            </a:endParaRPr>
          </a:p>
          <a:p>
            <a:pPr marL="415290" indent="-403225">
              <a:lnSpc>
                <a:spcPct val="100000"/>
              </a:lnSpc>
              <a:buClr>
                <a:srgbClr val="000000"/>
              </a:buClr>
              <a:buSzPct val="62500"/>
              <a:buChar char="●"/>
              <a:tabLst>
                <a:tab pos="414655" algn="l"/>
                <a:tab pos="415925" algn="l"/>
              </a:tabLst>
            </a:pPr>
            <a:r>
              <a:rPr sz="1600" spc="-5" dirty="0">
                <a:solidFill>
                  <a:srgbClr val="35383D"/>
                </a:solidFill>
                <a:latin typeface="Arial MT"/>
                <a:cs typeface="Arial MT"/>
              </a:rPr>
              <a:t>Custo</a:t>
            </a:r>
            <a:r>
              <a:rPr sz="1600" dirty="0">
                <a:solidFill>
                  <a:srgbClr val="35383D"/>
                </a:solidFill>
                <a:latin typeface="Arial MT"/>
                <a:cs typeface="Arial MT"/>
              </a:rPr>
              <a:t>m</a:t>
            </a:r>
            <a:r>
              <a:rPr sz="1600" spc="-90" dirty="0">
                <a:solidFill>
                  <a:srgbClr val="35383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35383D"/>
                </a:solidFill>
                <a:latin typeface="Arial MT"/>
                <a:cs typeface="Arial MT"/>
              </a:rPr>
              <a:t>Adstocks</a:t>
            </a:r>
            <a:endParaRPr sz="1600">
              <a:latin typeface="Arial MT"/>
              <a:cs typeface="Arial MT"/>
            </a:endParaRPr>
          </a:p>
          <a:p>
            <a:pPr marL="415290" marR="185420" indent="-403225">
              <a:lnSpc>
                <a:spcPct val="100000"/>
              </a:lnSpc>
              <a:buClr>
                <a:srgbClr val="000000"/>
              </a:buClr>
              <a:buSzPct val="62500"/>
              <a:buChar char="●"/>
              <a:tabLst>
                <a:tab pos="414655" algn="l"/>
                <a:tab pos="415925" algn="l"/>
              </a:tabLst>
            </a:pPr>
            <a:r>
              <a:rPr sz="1600" spc="-5" dirty="0">
                <a:solidFill>
                  <a:srgbClr val="35383D"/>
                </a:solidFill>
                <a:latin typeface="Arial MT"/>
                <a:cs typeface="Arial MT"/>
              </a:rPr>
              <a:t>Automated </a:t>
            </a:r>
            <a:r>
              <a:rPr sz="1600" dirty="0">
                <a:solidFill>
                  <a:srgbClr val="35383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35383D"/>
                </a:solidFill>
                <a:latin typeface="Arial MT"/>
                <a:cs typeface="Arial MT"/>
              </a:rPr>
              <a:t>hyperparameter  </a:t>
            </a:r>
            <a:r>
              <a:rPr sz="1600" dirty="0">
                <a:solidFill>
                  <a:srgbClr val="35383D"/>
                </a:solidFill>
                <a:latin typeface="Arial MT"/>
                <a:cs typeface="Arial MT"/>
              </a:rPr>
              <a:t>selection</a:t>
            </a:r>
            <a:endParaRPr sz="1600">
              <a:latin typeface="Arial MT"/>
              <a:cs typeface="Arial MT"/>
            </a:endParaRPr>
          </a:p>
          <a:p>
            <a:pPr marL="415290" indent="-403225">
              <a:lnSpc>
                <a:spcPct val="100000"/>
              </a:lnSpc>
              <a:buClr>
                <a:srgbClr val="000000"/>
              </a:buClr>
              <a:buSzPct val="62500"/>
              <a:buChar char="●"/>
              <a:tabLst>
                <a:tab pos="414655" algn="l"/>
                <a:tab pos="415925" algn="l"/>
              </a:tabLst>
            </a:pPr>
            <a:r>
              <a:rPr sz="1600" spc="-5" dirty="0">
                <a:solidFill>
                  <a:srgbClr val="35383D"/>
                </a:solidFill>
                <a:latin typeface="Arial MT"/>
                <a:cs typeface="Arial MT"/>
              </a:rPr>
              <a:t>Prophet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3228" y="2849715"/>
            <a:ext cx="829310" cy="3105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50" b="1" dirty="0">
                <a:solidFill>
                  <a:srgbClr val="00639B"/>
                </a:solidFill>
                <a:latin typeface="Arial"/>
                <a:cs typeface="Arial"/>
              </a:rPr>
              <a:t>Benefit</a:t>
            </a:r>
            <a:endParaRPr sz="18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41421" y="2711148"/>
            <a:ext cx="1458595" cy="5949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95"/>
              </a:spcBef>
            </a:pPr>
            <a:r>
              <a:rPr sz="1850" b="1" dirty="0">
                <a:solidFill>
                  <a:srgbClr val="00639B"/>
                </a:solidFill>
                <a:latin typeface="Arial"/>
                <a:cs typeface="Arial"/>
              </a:rPr>
              <a:t>Align with </a:t>
            </a:r>
            <a:r>
              <a:rPr sz="1850" b="1" spc="5" dirty="0">
                <a:solidFill>
                  <a:srgbClr val="00639B"/>
                </a:solidFill>
                <a:latin typeface="Arial"/>
                <a:cs typeface="Arial"/>
              </a:rPr>
              <a:t> </a:t>
            </a:r>
            <a:r>
              <a:rPr sz="1850" b="1" dirty="0">
                <a:solidFill>
                  <a:srgbClr val="00639B"/>
                </a:solidFill>
                <a:latin typeface="Arial"/>
                <a:cs typeface="Arial"/>
              </a:rPr>
              <a:t>ground-truth</a:t>
            </a:r>
            <a:endParaRPr sz="18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13178" y="4046959"/>
            <a:ext cx="160909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5290" indent="-40322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SzPct val="62500"/>
              <a:buChar char="●"/>
              <a:tabLst>
                <a:tab pos="414655" algn="l"/>
                <a:tab pos="415925" algn="l"/>
              </a:tabLst>
            </a:pPr>
            <a:r>
              <a:rPr sz="1600" spc="-20" dirty="0">
                <a:solidFill>
                  <a:srgbClr val="35383D"/>
                </a:solidFill>
                <a:latin typeface="Arial MT"/>
                <a:cs typeface="Arial MT"/>
              </a:rPr>
              <a:t>Validation</a:t>
            </a:r>
            <a:endParaRPr sz="1600">
              <a:latin typeface="Arial MT"/>
              <a:cs typeface="Arial MT"/>
            </a:endParaRPr>
          </a:p>
          <a:p>
            <a:pPr marL="415290" indent="-403225">
              <a:lnSpc>
                <a:spcPct val="100000"/>
              </a:lnSpc>
              <a:buClr>
                <a:srgbClr val="000000"/>
              </a:buClr>
              <a:buSzPct val="62500"/>
              <a:buChar char="●"/>
              <a:tabLst>
                <a:tab pos="414655" algn="l"/>
                <a:tab pos="415925" algn="l"/>
              </a:tabLst>
            </a:pPr>
            <a:r>
              <a:rPr sz="1600" spc="-5" dirty="0">
                <a:solidFill>
                  <a:srgbClr val="35383D"/>
                </a:solidFill>
                <a:latin typeface="Arial MT"/>
                <a:cs typeface="Arial MT"/>
              </a:rPr>
              <a:t>Calibration</a:t>
            </a:r>
            <a:endParaRPr sz="1600">
              <a:latin typeface="Arial MT"/>
              <a:cs typeface="Arial MT"/>
            </a:endParaRPr>
          </a:p>
          <a:p>
            <a:pPr marL="415290" marR="5080" indent="-403225">
              <a:lnSpc>
                <a:spcPct val="100000"/>
              </a:lnSpc>
              <a:buClr>
                <a:srgbClr val="000000"/>
              </a:buClr>
              <a:buSzPct val="62500"/>
              <a:buChar char="●"/>
              <a:tabLst>
                <a:tab pos="414655" algn="l"/>
                <a:tab pos="415925" algn="l"/>
              </a:tabLst>
            </a:pPr>
            <a:r>
              <a:rPr sz="1600" spc="-5" dirty="0">
                <a:solidFill>
                  <a:srgbClr val="35383D"/>
                </a:solidFill>
                <a:latin typeface="Arial MT"/>
                <a:cs typeface="Arial MT"/>
              </a:rPr>
              <a:t>Experiments/  </a:t>
            </a:r>
            <a:r>
              <a:rPr sz="1600" spc="-40" dirty="0">
                <a:solidFill>
                  <a:srgbClr val="35383D"/>
                </a:solidFill>
                <a:latin typeface="Arial MT"/>
                <a:cs typeface="Arial MT"/>
              </a:rPr>
              <a:t>MTA</a:t>
            </a:r>
            <a:endParaRPr sz="1600">
              <a:latin typeface="Arial MT"/>
              <a:cs typeface="Arial MT"/>
            </a:endParaRPr>
          </a:p>
          <a:p>
            <a:pPr marL="415290" indent="-403225">
              <a:lnSpc>
                <a:spcPct val="100000"/>
              </a:lnSpc>
              <a:buClr>
                <a:srgbClr val="000000"/>
              </a:buClr>
              <a:buSzPct val="62500"/>
              <a:buChar char="●"/>
              <a:tabLst>
                <a:tab pos="414655" algn="l"/>
                <a:tab pos="415925" algn="l"/>
              </a:tabLst>
            </a:pPr>
            <a:r>
              <a:rPr sz="1600" spc="-5" dirty="0">
                <a:solidFill>
                  <a:srgbClr val="35383D"/>
                </a:solidFill>
                <a:latin typeface="Arial MT"/>
                <a:cs typeface="Arial MT"/>
              </a:rPr>
              <a:t>Geo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47732" y="2523318"/>
            <a:ext cx="412115" cy="859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5450" b="1" spc="5" dirty="0">
                <a:solidFill>
                  <a:srgbClr val="00639B"/>
                </a:solidFill>
                <a:latin typeface="Arial"/>
                <a:cs typeface="Arial"/>
              </a:rPr>
              <a:t>3</a:t>
            </a:r>
            <a:endParaRPr sz="54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86809" y="2714827"/>
            <a:ext cx="2037714" cy="5949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95"/>
              </a:spcBef>
            </a:pPr>
            <a:r>
              <a:rPr sz="1850" b="1" spc="5" dirty="0">
                <a:solidFill>
                  <a:srgbClr val="00639B"/>
                </a:solidFill>
                <a:latin typeface="Arial"/>
                <a:cs typeface="Arial"/>
              </a:rPr>
              <a:t>Enable</a:t>
            </a:r>
            <a:r>
              <a:rPr sz="1850" b="1" spc="-65" dirty="0">
                <a:solidFill>
                  <a:srgbClr val="00639B"/>
                </a:solidFill>
                <a:latin typeface="Arial"/>
                <a:cs typeface="Arial"/>
              </a:rPr>
              <a:t> </a:t>
            </a:r>
            <a:r>
              <a:rPr sz="1850" b="1" dirty="0">
                <a:solidFill>
                  <a:srgbClr val="00639B"/>
                </a:solidFill>
                <a:latin typeface="Arial"/>
                <a:cs typeface="Arial"/>
              </a:rPr>
              <a:t>actionable </a:t>
            </a:r>
            <a:r>
              <a:rPr sz="1850" b="1" spc="-500" dirty="0">
                <a:solidFill>
                  <a:srgbClr val="00639B"/>
                </a:solidFill>
                <a:latin typeface="Arial"/>
                <a:cs typeface="Arial"/>
              </a:rPr>
              <a:t> </a:t>
            </a:r>
            <a:r>
              <a:rPr sz="1850" b="1" dirty="0">
                <a:solidFill>
                  <a:srgbClr val="00639B"/>
                </a:solidFill>
                <a:latin typeface="Arial"/>
                <a:cs typeface="Arial"/>
              </a:rPr>
              <a:t>decision-making</a:t>
            </a:r>
            <a:endParaRPr sz="18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135077" y="4046963"/>
            <a:ext cx="173482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4340" marR="469265" indent="-40322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SzPct val="62500"/>
              <a:buChar char="●"/>
              <a:tabLst>
                <a:tab pos="434340" algn="l"/>
                <a:tab pos="434975" algn="l"/>
              </a:tabLst>
            </a:pPr>
            <a:r>
              <a:rPr sz="1600" spc="-5" dirty="0">
                <a:solidFill>
                  <a:srgbClr val="35383D"/>
                </a:solidFill>
                <a:latin typeface="Arial MT"/>
                <a:cs typeface="Arial MT"/>
              </a:rPr>
              <a:t>Custom </a:t>
            </a:r>
            <a:r>
              <a:rPr sz="1600" dirty="0">
                <a:solidFill>
                  <a:srgbClr val="35383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35383D"/>
                </a:solidFill>
                <a:latin typeface="Arial MT"/>
                <a:cs typeface="Arial MT"/>
              </a:rPr>
              <a:t>Adstocks</a:t>
            </a:r>
            <a:endParaRPr sz="1600">
              <a:latin typeface="Arial MT"/>
              <a:cs typeface="Arial MT"/>
            </a:endParaRPr>
          </a:p>
          <a:p>
            <a:pPr marL="434340" marR="5080" indent="-422275">
              <a:lnSpc>
                <a:spcPct val="100000"/>
              </a:lnSpc>
              <a:buSzPct val="75000"/>
              <a:buChar char="●"/>
              <a:tabLst>
                <a:tab pos="434340" algn="l"/>
                <a:tab pos="434975" algn="l"/>
              </a:tabLst>
            </a:pPr>
            <a:r>
              <a:rPr sz="1600" spc="-5" dirty="0">
                <a:solidFill>
                  <a:srgbClr val="35383D"/>
                </a:solidFill>
                <a:latin typeface="Arial MT"/>
                <a:cs typeface="Arial MT"/>
              </a:rPr>
              <a:t>Diminishing </a:t>
            </a:r>
            <a:r>
              <a:rPr sz="1600" dirty="0">
                <a:solidFill>
                  <a:srgbClr val="35383D"/>
                </a:solidFill>
                <a:latin typeface="Arial MT"/>
                <a:cs typeface="Arial MT"/>
              </a:rPr>
              <a:t> returns</a:t>
            </a:r>
            <a:r>
              <a:rPr sz="1600" spc="-105" dirty="0">
                <a:solidFill>
                  <a:srgbClr val="35383D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83D"/>
                </a:solidFill>
                <a:latin typeface="Arial MT"/>
                <a:cs typeface="Arial MT"/>
              </a:rPr>
              <a:t>curves</a:t>
            </a:r>
            <a:endParaRPr sz="1600">
              <a:latin typeface="Arial MT"/>
              <a:cs typeface="Arial MT"/>
            </a:endParaRPr>
          </a:p>
          <a:p>
            <a:pPr marL="434340" marR="502920" indent="-403225">
              <a:lnSpc>
                <a:spcPct val="100000"/>
              </a:lnSpc>
              <a:buClr>
                <a:srgbClr val="000000"/>
              </a:buClr>
              <a:buSzPct val="62500"/>
              <a:buChar char="●"/>
              <a:tabLst>
                <a:tab pos="434340" algn="l"/>
                <a:tab pos="434975" algn="l"/>
              </a:tabLst>
            </a:pPr>
            <a:r>
              <a:rPr sz="1600" spc="-5" dirty="0">
                <a:solidFill>
                  <a:srgbClr val="35383D"/>
                </a:solidFill>
                <a:latin typeface="Arial MT"/>
                <a:cs typeface="Arial MT"/>
              </a:rPr>
              <a:t>Budget </a:t>
            </a:r>
            <a:r>
              <a:rPr sz="1600" dirty="0">
                <a:solidFill>
                  <a:srgbClr val="35383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35383D"/>
                </a:solidFill>
                <a:latin typeface="Arial MT"/>
                <a:cs typeface="Arial MT"/>
              </a:rPr>
              <a:t>Allocator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13"/>
            <a:ext cx="12192000" cy="6857365"/>
            <a:chOff x="0" y="413"/>
            <a:chExt cx="12192000" cy="68573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13"/>
              <a:ext cx="12191999" cy="685717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432540" y="1916370"/>
              <a:ext cx="1241425" cy="1241425"/>
            </a:xfrm>
            <a:custGeom>
              <a:avLst/>
              <a:gdLst/>
              <a:ahLst/>
              <a:cxnLst/>
              <a:rect l="l" t="t" r="r" b="b"/>
              <a:pathLst>
                <a:path w="1241425" h="1241425">
                  <a:moveTo>
                    <a:pt x="620453" y="1240811"/>
                  </a:moveTo>
                  <a:lnTo>
                    <a:pt x="571969" y="1238948"/>
                  </a:lnTo>
                  <a:lnTo>
                    <a:pt x="524505" y="1233444"/>
                  </a:lnTo>
                  <a:lnTo>
                    <a:pt x="478199" y="1224437"/>
                  </a:lnTo>
                  <a:lnTo>
                    <a:pt x="433190" y="1212064"/>
                  </a:lnTo>
                  <a:lnTo>
                    <a:pt x="389614" y="1196464"/>
                  </a:lnTo>
                  <a:lnTo>
                    <a:pt x="347611" y="1177774"/>
                  </a:lnTo>
                  <a:lnTo>
                    <a:pt x="307317" y="1156132"/>
                  </a:lnTo>
                  <a:lnTo>
                    <a:pt x="268871" y="1131676"/>
                  </a:lnTo>
                  <a:lnTo>
                    <a:pt x="232412" y="1104545"/>
                  </a:lnTo>
                  <a:lnTo>
                    <a:pt x="198075" y="1074876"/>
                  </a:lnTo>
                  <a:lnTo>
                    <a:pt x="166001" y="1042806"/>
                  </a:lnTo>
                  <a:lnTo>
                    <a:pt x="136327" y="1008475"/>
                  </a:lnTo>
                  <a:lnTo>
                    <a:pt x="109189" y="972019"/>
                  </a:lnTo>
                  <a:lnTo>
                    <a:pt x="84728" y="933577"/>
                  </a:lnTo>
                  <a:lnTo>
                    <a:pt x="63080" y="893287"/>
                  </a:lnTo>
                  <a:lnTo>
                    <a:pt x="44383" y="851287"/>
                  </a:lnTo>
                  <a:lnTo>
                    <a:pt x="28776" y="807713"/>
                  </a:lnTo>
                  <a:lnTo>
                    <a:pt x="16396" y="762706"/>
                  </a:lnTo>
                  <a:lnTo>
                    <a:pt x="7381" y="716401"/>
                  </a:lnTo>
                  <a:lnTo>
                    <a:pt x="1870" y="668938"/>
                  </a:lnTo>
                  <a:lnTo>
                    <a:pt x="0" y="620454"/>
                  </a:lnTo>
                  <a:lnTo>
                    <a:pt x="1862" y="571969"/>
                  </a:lnTo>
                  <a:lnTo>
                    <a:pt x="7366" y="524505"/>
                  </a:lnTo>
                  <a:lnTo>
                    <a:pt x="16374" y="478199"/>
                  </a:lnTo>
                  <a:lnTo>
                    <a:pt x="28747" y="433190"/>
                  </a:lnTo>
                  <a:lnTo>
                    <a:pt x="44347" y="389614"/>
                  </a:lnTo>
                  <a:lnTo>
                    <a:pt x="63037" y="347611"/>
                  </a:lnTo>
                  <a:lnTo>
                    <a:pt x="84679" y="307317"/>
                  </a:lnTo>
                  <a:lnTo>
                    <a:pt x="109135" y="268871"/>
                  </a:lnTo>
                  <a:lnTo>
                    <a:pt x="136266" y="232411"/>
                  </a:lnTo>
                  <a:lnTo>
                    <a:pt x="165935" y="198075"/>
                  </a:lnTo>
                  <a:lnTo>
                    <a:pt x="198005" y="166001"/>
                  </a:lnTo>
                  <a:lnTo>
                    <a:pt x="232336" y="136326"/>
                  </a:lnTo>
                  <a:lnTo>
                    <a:pt x="268792" y="109189"/>
                  </a:lnTo>
                  <a:lnTo>
                    <a:pt x="307234" y="84728"/>
                  </a:lnTo>
                  <a:lnTo>
                    <a:pt x="347524" y="63080"/>
                  </a:lnTo>
                  <a:lnTo>
                    <a:pt x="389525" y="44383"/>
                  </a:lnTo>
                  <a:lnTo>
                    <a:pt x="433098" y="28776"/>
                  </a:lnTo>
                  <a:lnTo>
                    <a:pt x="478106" y="16396"/>
                  </a:lnTo>
                  <a:lnTo>
                    <a:pt x="524410" y="7381"/>
                  </a:lnTo>
                  <a:lnTo>
                    <a:pt x="571873" y="1870"/>
                  </a:lnTo>
                  <a:lnTo>
                    <a:pt x="620357" y="0"/>
                  </a:lnTo>
                  <a:lnTo>
                    <a:pt x="669512" y="1824"/>
                  </a:lnTo>
                  <a:lnTo>
                    <a:pt x="718056" y="7514"/>
                  </a:lnTo>
                  <a:lnTo>
                    <a:pt x="765778" y="16982"/>
                  </a:lnTo>
                  <a:lnTo>
                    <a:pt x="812467" y="30140"/>
                  </a:lnTo>
                  <a:lnTo>
                    <a:pt x="857911" y="46901"/>
                  </a:lnTo>
                  <a:lnTo>
                    <a:pt x="901900" y="67178"/>
                  </a:lnTo>
                  <a:lnTo>
                    <a:pt x="944222" y="90882"/>
                  </a:lnTo>
                  <a:lnTo>
                    <a:pt x="984666" y="117927"/>
                  </a:lnTo>
                  <a:lnTo>
                    <a:pt x="1023020" y="148225"/>
                  </a:lnTo>
                  <a:lnTo>
                    <a:pt x="1059074" y="181688"/>
                  </a:lnTo>
                  <a:lnTo>
                    <a:pt x="1092432" y="217799"/>
                  </a:lnTo>
                  <a:lnTo>
                    <a:pt x="1122646" y="256189"/>
                  </a:lnTo>
                  <a:lnTo>
                    <a:pt x="1149631" y="296649"/>
                  </a:lnTo>
                  <a:lnTo>
                    <a:pt x="1173299" y="338972"/>
                  </a:lnTo>
                  <a:lnTo>
                    <a:pt x="1193565" y="382949"/>
                  </a:lnTo>
                  <a:lnTo>
                    <a:pt x="1210340" y="428372"/>
                  </a:lnTo>
                  <a:lnTo>
                    <a:pt x="1223539" y="475033"/>
                  </a:lnTo>
                  <a:lnTo>
                    <a:pt x="1233074" y="522723"/>
                  </a:lnTo>
                  <a:lnTo>
                    <a:pt x="1238859" y="571234"/>
                  </a:lnTo>
                  <a:lnTo>
                    <a:pt x="1240806" y="620357"/>
                  </a:lnTo>
                  <a:lnTo>
                    <a:pt x="1238946" y="668842"/>
                  </a:lnTo>
                  <a:lnTo>
                    <a:pt x="1233444" y="716306"/>
                  </a:lnTo>
                  <a:lnTo>
                    <a:pt x="1224439" y="762611"/>
                  </a:lnTo>
                  <a:lnTo>
                    <a:pt x="1212068" y="807621"/>
                  </a:lnTo>
                  <a:lnTo>
                    <a:pt x="1196469" y="851197"/>
                  </a:lnTo>
                  <a:lnTo>
                    <a:pt x="1177780" y="893200"/>
                  </a:lnTo>
                  <a:lnTo>
                    <a:pt x="1156139" y="933494"/>
                  </a:lnTo>
                  <a:lnTo>
                    <a:pt x="1131685" y="971940"/>
                  </a:lnTo>
                  <a:lnTo>
                    <a:pt x="1104554" y="1008400"/>
                  </a:lnTo>
                  <a:lnTo>
                    <a:pt x="1074885" y="1042736"/>
                  </a:lnTo>
                  <a:lnTo>
                    <a:pt x="1042816" y="1074810"/>
                  </a:lnTo>
                  <a:lnTo>
                    <a:pt x="1008484" y="1104485"/>
                  </a:lnTo>
                  <a:lnTo>
                    <a:pt x="972028" y="1131622"/>
                  </a:lnTo>
                  <a:lnTo>
                    <a:pt x="933586" y="1156083"/>
                  </a:lnTo>
                  <a:lnTo>
                    <a:pt x="893295" y="1177731"/>
                  </a:lnTo>
                  <a:lnTo>
                    <a:pt x="851293" y="1196428"/>
                  </a:lnTo>
                  <a:lnTo>
                    <a:pt x="807719" y="1212035"/>
                  </a:lnTo>
                  <a:lnTo>
                    <a:pt x="762710" y="1224415"/>
                  </a:lnTo>
                  <a:lnTo>
                    <a:pt x="716404" y="1233429"/>
                  </a:lnTo>
                  <a:lnTo>
                    <a:pt x="668939" y="1238941"/>
                  </a:lnTo>
                  <a:lnTo>
                    <a:pt x="620453" y="1240811"/>
                  </a:lnTo>
                  <a:close/>
                </a:path>
              </a:pathLst>
            </a:custGeom>
            <a:solidFill>
              <a:srgbClr val="F068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701595" y="2165046"/>
              <a:ext cx="702945" cy="743585"/>
            </a:xfrm>
            <a:custGeom>
              <a:avLst/>
              <a:gdLst/>
              <a:ahLst/>
              <a:cxnLst/>
              <a:rect l="l" t="t" r="r" b="b"/>
              <a:pathLst>
                <a:path w="702945" h="743585">
                  <a:moveTo>
                    <a:pt x="24965" y="743441"/>
                  </a:moveTo>
                  <a:lnTo>
                    <a:pt x="2236" y="743441"/>
                  </a:lnTo>
                  <a:lnTo>
                    <a:pt x="13" y="741217"/>
                  </a:lnTo>
                  <a:lnTo>
                    <a:pt x="0" y="671208"/>
                  </a:lnTo>
                  <a:lnTo>
                    <a:pt x="3249" y="623923"/>
                  </a:lnTo>
                  <a:lnTo>
                    <a:pt x="12617" y="578307"/>
                  </a:lnTo>
                  <a:lnTo>
                    <a:pt x="27730" y="534878"/>
                  </a:lnTo>
                  <a:lnTo>
                    <a:pt x="48221" y="494099"/>
                  </a:lnTo>
                  <a:lnTo>
                    <a:pt x="73720" y="456444"/>
                  </a:lnTo>
                  <a:lnTo>
                    <a:pt x="103860" y="422388"/>
                  </a:lnTo>
                  <a:lnTo>
                    <a:pt x="138270" y="392408"/>
                  </a:lnTo>
                  <a:lnTo>
                    <a:pt x="176583" y="366979"/>
                  </a:lnTo>
                  <a:lnTo>
                    <a:pt x="218428" y="346577"/>
                  </a:lnTo>
                  <a:lnTo>
                    <a:pt x="263436" y="331676"/>
                  </a:lnTo>
                  <a:lnTo>
                    <a:pt x="255204" y="327207"/>
                  </a:lnTo>
                  <a:lnTo>
                    <a:pt x="207386" y="284201"/>
                  </a:lnTo>
                  <a:lnTo>
                    <a:pt x="177970" y="215525"/>
                  </a:lnTo>
                  <a:lnTo>
                    <a:pt x="174160" y="175357"/>
                  </a:lnTo>
                  <a:lnTo>
                    <a:pt x="179935" y="126515"/>
                  </a:lnTo>
                  <a:lnTo>
                    <a:pt x="196507" y="84002"/>
                  </a:lnTo>
                  <a:lnTo>
                    <a:pt x="222743" y="48957"/>
                  </a:lnTo>
                  <a:lnTo>
                    <a:pt x="257512" y="22517"/>
                  </a:lnTo>
                  <a:lnTo>
                    <a:pt x="299681" y="5818"/>
                  </a:lnTo>
                  <a:lnTo>
                    <a:pt x="348120" y="0"/>
                  </a:lnTo>
                  <a:lnTo>
                    <a:pt x="354777" y="0"/>
                  </a:lnTo>
                  <a:lnTo>
                    <a:pt x="403244" y="5818"/>
                  </a:lnTo>
                  <a:lnTo>
                    <a:pt x="445433" y="22517"/>
                  </a:lnTo>
                  <a:lnTo>
                    <a:pt x="455484" y="30158"/>
                  </a:lnTo>
                  <a:lnTo>
                    <a:pt x="348120" y="30158"/>
                  </a:lnTo>
                  <a:lnTo>
                    <a:pt x="300135" y="36950"/>
                  </a:lnTo>
                  <a:lnTo>
                    <a:pt x="260343" y="56342"/>
                  </a:lnTo>
                  <a:lnTo>
                    <a:pt x="230164" y="86859"/>
                  </a:lnTo>
                  <a:lnTo>
                    <a:pt x="211016" y="127023"/>
                  </a:lnTo>
                  <a:lnTo>
                    <a:pt x="204318" y="175357"/>
                  </a:lnTo>
                  <a:lnTo>
                    <a:pt x="207428" y="208969"/>
                  </a:lnTo>
                  <a:lnTo>
                    <a:pt x="231449" y="266030"/>
                  </a:lnTo>
                  <a:lnTo>
                    <a:pt x="273398" y="302563"/>
                  </a:lnTo>
                  <a:lnTo>
                    <a:pt x="322145" y="319002"/>
                  </a:lnTo>
                  <a:lnTo>
                    <a:pt x="458006" y="320624"/>
                  </a:lnTo>
                  <a:lnTo>
                    <a:pt x="456260" y="321869"/>
                  </a:lnTo>
                  <a:lnTo>
                    <a:pt x="448013" y="327025"/>
                  </a:lnTo>
                  <a:lnTo>
                    <a:pt x="439461" y="331676"/>
                  </a:lnTo>
                  <a:lnTo>
                    <a:pt x="484445" y="346596"/>
                  </a:lnTo>
                  <a:lnTo>
                    <a:pt x="491112" y="349851"/>
                  </a:lnTo>
                  <a:lnTo>
                    <a:pt x="351315" y="349851"/>
                  </a:lnTo>
                  <a:lnTo>
                    <a:pt x="303827" y="353335"/>
                  </a:lnTo>
                  <a:lnTo>
                    <a:pt x="258503" y="363457"/>
                  </a:lnTo>
                  <a:lnTo>
                    <a:pt x="215839" y="379718"/>
                  </a:lnTo>
                  <a:lnTo>
                    <a:pt x="176333" y="401623"/>
                  </a:lnTo>
                  <a:lnTo>
                    <a:pt x="140482" y="428674"/>
                  </a:lnTo>
                  <a:lnTo>
                    <a:pt x="108782" y="460373"/>
                  </a:lnTo>
                  <a:lnTo>
                    <a:pt x="81731" y="496225"/>
                  </a:lnTo>
                  <a:lnTo>
                    <a:pt x="59827" y="535731"/>
                  </a:lnTo>
                  <a:lnTo>
                    <a:pt x="43565" y="578395"/>
                  </a:lnTo>
                  <a:lnTo>
                    <a:pt x="33444" y="623720"/>
                  </a:lnTo>
                  <a:lnTo>
                    <a:pt x="29959" y="671208"/>
                  </a:lnTo>
                  <a:lnTo>
                    <a:pt x="29899" y="741217"/>
                  </a:lnTo>
                  <a:lnTo>
                    <a:pt x="27708" y="743408"/>
                  </a:lnTo>
                  <a:lnTo>
                    <a:pt x="24965" y="743441"/>
                  </a:lnTo>
                  <a:close/>
                </a:path>
                <a:path w="702945" h="743585">
                  <a:moveTo>
                    <a:pt x="458006" y="320624"/>
                  </a:moveTo>
                  <a:lnTo>
                    <a:pt x="354777" y="320624"/>
                  </a:lnTo>
                  <a:lnTo>
                    <a:pt x="381062" y="319043"/>
                  </a:lnTo>
                  <a:lnTo>
                    <a:pt x="406439" y="312831"/>
                  </a:lnTo>
                  <a:lnTo>
                    <a:pt x="452043" y="287337"/>
                  </a:lnTo>
                  <a:lnTo>
                    <a:pt x="486604" y="238887"/>
                  </a:lnTo>
                  <a:lnTo>
                    <a:pt x="498646" y="175357"/>
                  </a:lnTo>
                  <a:lnTo>
                    <a:pt x="491948" y="126895"/>
                  </a:lnTo>
                  <a:lnTo>
                    <a:pt x="472796" y="86715"/>
                  </a:lnTo>
                  <a:lnTo>
                    <a:pt x="442607" y="56247"/>
                  </a:lnTo>
                  <a:lnTo>
                    <a:pt x="402795" y="36918"/>
                  </a:lnTo>
                  <a:lnTo>
                    <a:pt x="354777" y="30158"/>
                  </a:lnTo>
                  <a:lnTo>
                    <a:pt x="455484" y="30158"/>
                  </a:lnTo>
                  <a:lnTo>
                    <a:pt x="480213" y="48957"/>
                  </a:lnTo>
                  <a:lnTo>
                    <a:pt x="506455" y="84002"/>
                  </a:lnTo>
                  <a:lnTo>
                    <a:pt x="523029" y="126515"/>
                  </a:lnTo>
                  <a:lnTo>
                    <a:pt x="528804" y="175357"/>
                  </a:lnTo>
                  <a:lnTo>
                    <a:pt x="525058" y="215071"/>
                  </a:lnTo>
                  <a:lnTo>
                    <a:pt x="514058" y="251345"/>
                  </a:lnTo>
                  <a:lnTo>
                    <a:pt x="496168" y="283312"/>
                  </a:lnTo>
                  <a:lnTo>
                    <a:pt x="471749" y="310106"/>
                  </a:lnTo>
                  <a:lnTo>
                    <a:pt x="464179" y="316225"/>
                  </a:lnTo>
                  <a:lnTo>
                    <a:pt x="458006" y="320624"/>
                  </a:lnTo>
                  <a:close/>
                </a:path>
                <a:path w="702945" h="743585">
                  <a:moveTo>
                    <a:pt x="697705" y="743441"/>
                  </a:moveTo>
                  <a:lnTo>
                    <a:pt x="674964" y="743441"/>
                  </a:lnTo>
                  <a:lnTo>
                    <a:pt x="672706" y="741217"/>
                  </a:lnTo>
                  <a:lnTo>
                    <a:pt x="672673" y="671208"/>
                  </a:lnTo>
                  <a:lnTo>
                    <a:pt x="669189" y="623720"/>
                  </a:lnTo>
                  <a:lnTo>
                    <a:pt x="659067" y="578395"/>
                  </a:lnTo>
                  <a:lnTo>
                    <a:pt x="642806" y="535731"/>
                  </a:lnTo>
                  <a:lnTo>
                    <a:pt x="620901" y="496225"/>
                  </a:lnTo>
                  <a:lnTo>
                    <a:pt x="593850" y="460373"/>
                  </a:lnTo>
                  <a:lnTo>
                    <a:pt x="562150" y="428674"/>
                  </a:lnTo>
                  <a:lnTo>
                    <a:pt x="526299" y="401623"/>
                  </a:lnTo>
                  <a:lnTo>
                    <a:pt x="486792" y="379718"/>
                  </a:lnTo>
                  <a:lnTo>
                    <a:pt x="444128" y="363457"/>
                  </a:lnTo>
                  <a:lnTo>
                    <a:pt x="398804" y="353335"/>
                  </a:lnTo>
                  <a:lnTo>
                    <a:pt x="351315" y="349851"/>
                  </a:lnTo>
                  <a:lnTo>
                    <a:pt x="491112" y="349851"/>
                  </a:lnTo>
                  <a:lnTo>
                    <a:pt x="526266" y="367013"/>
                  </a:lnTo>
                  <a:lnTo>
                    <a:pt x="564554" y="392451"/>
                  </a:lnTo>
                  <a:lnTo>
                    <a:pt x="598940" y="422435"/>
                  </a:lnTo>
                  <a:lnTo>
                    <a:pt x="629057" y="456491"/>
                  </a:lnTo>
                  <a:lnTo>
                    <a:pt x="654536" y="494143"/>
                  </a:lnTo>
                  <a:lnTo>
                    <a:pt x="675008" y="534916"/>
                  </a:lnTo>
                  <a:lnTo>
                    <a:pt x="690117" y="578395"/>
                  </a:lnTo>
                  <a:lnTo>
                    <a:pt x="699457" y="623923"/>
                  </a:lnTo>
                  <a:lnTo>
                    <a:pt x="702698" y="671208"/>
                  </a:lnTo>
                  <a:lnTo>
                    <a:pt x="702638" y="741217"/>
                  </a:lnTo>
                  <a:lnTo>
                    <a:pt x="700448" y="743408"/>
                  </a:lnTo>
                  <a:lnTo>
                    <a:pt x="697705" y="743441"/>
                  </a:lnTo>
                  <a:close/>
                </a:path>
              </a:pathLst>
            </a:custGeom>
            <a:solidFill>
              <a:srgbClr val="FFEE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55638" y="905719"/>
            <a:ext cx="87312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solidFill>
                  <a:srgbClr val="FFFFFF"/>
                </a:solidFill>
                <a:latin typeface="Arial MT"/>
                <a:cs typeface="Arial MT"/>
              </a:rPr>
              <a:t>03</a:t>
            </a:r>
            <a:endParaRPr sz="60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90691" y="864282"/>
            <a:ext cx="812292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600" b="1" spc="-5" dirty="0">
                <a:solidFill>
                  <a:srgbClr val="FFFFFF"/>
                </a:solidFill>
                <a:latin typeface="Arial"/>
                <a:cs typeface="Arial"/>
              </a:rPr>
              <a:t>Model </a:t>
            </a:r>
            <a:r>
              <a:rPr sz="6600" b="1" spc="-5" dirty="0">
                <a:solidFill>
                  <a:srgbClr val="FFFFFF"/>
                </a:solidFill>
                <a:latin typeface="Arial"/>
                <a:cs typeface="Arial"/>
              </a:rPr>
              <a:t>methodology</a:t>
            </a:r>
            <a:endParaRPr sz="6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44529" y="1921986"/>
            <a:ext cx="76974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dirty="0">
                <a:solidFill>
                  <a:srgbClr val="004B87"/>
                </a:solidFill>
                <a:latin typeface="Arial MT"/>
                <a:cs typeface="Arial MT"/>
              </a:rPr>
              <a:t>C</a:t>
            </a:r>
            <a:r>
              <a:rPr sz="4000" dirty="0">
                <a:solidFill>
                  <a:srgbClr val="004B87"/>
                </a:solidFill>
                <a:latin typeface="Arial MT"/>
                <a:cs typeface="Arial MT"/>
              </a:rPr>
              <a:t>ontemporary</a:t>
            </a:r>
            <a:r>
              <a:rPr sz="4000" spc="-25" dirty="0">
                <a:solidFill>
                  <a:srgbClr val="004B87"/>
                </a:solidFill>
                <a:latin typeface="Arial MT"/>
                <a:cs typeface="Arial MT"/>
              </a:rPr>
              <a:t> </a:t>
            </a:r>
            <a:r>
              <a:rPr sz="4000" dirty="0">
                <a:solidFill>
                  <a:srgbClr val="004B87"/>
                </a:solidFill>
                <a:latin typeface="Arial MT"/>
                <a:cs typeface="Arial MT"/>
              </a:rPr>
              <a:t>MMM</a:t>
            </a:r>
            <a:endParaRPr sz="40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96901" y="3063586"/>
            <a:ext cx="858901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0"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4B87"/>
                </a:solidFill>
                <a:latin typeface="Arial MT"/>
                <a:cs typeface="Arial MT"/>
              </a:rPr>
              <a:t>Machine </a:t>
            </a:r>
            <a:r>
              <a:rPr sz="2400" spc="-5" dirty="0">
                <a:solidFill>
                  <a:srgbClr val="004B87"/>
                </a:solidFill>
                <a:latin typeface="Arial MT"/>
                <a:cs typeface="Arial MT"/>
              </a:rPr>
              <a:t>Learning </a:t>
            </a:r>
            <a:r>
              <a:rPr sz="2400" dirty="0">
                <a:solidFill>
                  <a:srgbClr val="004B87"/>
                </a:solidFill>
                <a:latin typeface="Arial MT"/>
                <a:cs typeface="Arial MT"/>
              </a:rPr>
              <a:t>supported, </a:t>
            </a:r>
            <a:r>
              <a:rPr sz="2400" spc="-20" dirty="0">
                <a:solidFill>
                  <a:srgbClr val="004B87"/>
                </a:solidFill>
                <a:latin typeface="Arial MT"/>
                <a:cs typeface="Arial MT"/>
              </a:rPr>
              <a:t>granular, </a:t>
            </a:r>
            <a:r>
              <a:rPr sz="2400" dirty="0">
                <a:solidFill>
                  <a:srgbClr val="004B87"/>
                </a:solidFill>
                <a:latin typeface="Arial MT"/>
                <a:cs typeface="Arial MT"/>
              </a:rPr>
              <a:t>semi-automated </a:t>
            </a:r>
            <a:r>
              <a:rPr sz="2400" spc="-5" dirty="0">
                <a:solidFill>
                  <a:srgbClr val="004B87"/>
                </a:solidFill>
                <a:latin typeface="Arial MT"/>
                <a:cs typeface="Arial MT"/>
              </a:rPr>
              <a:t>and </a:t>
            </a:r>
            <a:r>
              <a:rPr sz="2400" dirty="0">
                <a:solidFill>
                  <a:srgbClr val="004B87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B87"/>
                </a:solidFill>
                <a:latin typeface="Arial MT"/>
                <a:cs typeface="Arial MT"/>
              </a:rPr>
              <a:t>experiment-calibrated analysis, delivering insights faster and on </a:t>
            </a:r>
            <a:r>
              <a:rPr sz="2400" spc="-655" dirty="0">
                <a:solidFill>
                  <a:srgbClr val="004B87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B87"/>
                </a:solidFill>
                <a:latin typeface="Arial MT"/>
                <a:cs typeface="Arial MT"/>
              </a:rPr>
              <a:t>continuous</a:t>
            </a:r>
            <a:r>
              <a:rPr sz="2400" spc="-10" dirty="0">
                <a:solidFill>
                  <a:srgbClr val="004B87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B87"/>
                </a:solidFill>
                <a:latin typeface="Arial MT"/>
                <a:cs typeface="Arial MT"/>
              </a:rPr>
              <a:t>basis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6101715" cy="6858000"/>
          </a:xfrm>
          <a:custGeom>
            <a:avLst/>
            <a:gdLst/>
            <a:ahLst/>
            <a:cxnLst/>
            <a:rect l="l" t="t" r="r" b="b"/>
            <a:pathLst>
              <a:path w="6101715" h="6858000">
                <a:moveTo>
                  <a:pt x="0" y="6857999"/>
                </a:moveTo>
                <a:lnTo>
                  <a:pt x="6101236" y="6857999"/>
                </a:lnTo>
                <a:lnTo>
                  <a:pt x="6101236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1041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101236" y="0"/>
            <a:ext cx="6090920" cy="6858000"/>
          </a:xfrm>
          <a:custGeom>
            <a:avLst/>
            <a:gdLst/>
            <a:ahLst/>
            <a:cxnLst/>
            <a:rect l="l" t="t" r="r" b="b"/>
            <a:pathLst>
              <a:path w="6090920" h="6858000">
                <a:moveTo>
                  <a:pt x="0" y="0"/>
                </a:moveTo>
                <a:lnTo>
                  <a:pt x="6090762" y="0"/>
                </a:lnTo>
                <a:lnTo>
                  <a:pt x="6090762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0063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446952" y="1046500"/>
            <a:ext cx="72942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</a:rPr>
              <a:t>What</a:t>
            </a:r>
            <a:r>
              <a:rPr spc="-2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do</a:t>
            </a:r>
            <a:r>
              <a:rPr spc="-20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we</a:t>
            </a:r>
            <a:r>
              <a:rPr spc="-1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mean</a:t>
            </a:r>
            <a:r>
              <a:rPr spc="-20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by</a:t>
            </a:r>
            <a:r>
              <a:rPr spc="-1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contemporary</a:t>
            </a:r>
            <a:r>
              <a:rPr spc="-2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methods?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2449078"/>
            <a:ext cx="5172075" cy="467995"/>
          </a:xfrm>
          <a:custGeom>
            <a:avLst/>
            <a:gdLst/>
            <a:ahLst/>
            <a:cxnLst/>
            <a:rect l="l" t="t" r="r" b="b"/>
            <a:pathLst>
              <a:path w="5172075" h="467994">
                <a:moveTo>
                  <a:pt x="5171599" y="467999"/>
                </a:moveTo>
                <a:lnTo>
                  <a:pt x="0" y="467999"/>
                </a:lnTo>
                <a:lnTo>
                  <a:pt x="0" y="0"/>
                </a:lnTo>
                <a:lnTo>
                  <a:pt x="5171599" y="0"/>
                </a:lnTo>
                <a:lnTo>
                  <a:pt x="5171599" y="467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3551530"/>
            <a:ext cx="5172075" cy="467995"/>
          </a:xfrm>
          <a:custGeom>
            <a:avLst/>
            <a:gdLst/>
            <a:ahLst/>
            <a:cxnLst/>
            <a:rect l="l" t="t" r="r" b="b"/>
            <a:pathLst>
              <a:path w="5172075" h="467995">
                <a:moveTo>
                  <a:pt x="5171599" y="467999"/>
                </a:moveTo>
                <a:lnTo>
                  <a:pt x="0" y="467999"/>
                </a:lnTo>
                <a:lnTo>
                  <a:pt x="0" y="0"/>
                </a:lnTo>
                <a:lnTo>
                  <a:pt x="5171599" y="0"/>
                </a:lnTo>
                <a:lnTo>
                  <a:pt x="5171599" y="467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4102655"/>
            <a:ext cx="5172075" cy="467995"/>
          </a:xfrm>
          <a:custGeom>
            <a:avLst/>
            <a:gdLst/>
            <a:ahLst/>
            <a:cxnLst/>
            <a:rect l="l" t="t" r="r" b="b"/>
            <a:pathLst>
              <a:path w="5172075" h="467995">
                <a:moveTo>
                  <a:pt x="5171599" y="467999"/>
                </a:moveTo>
                <a:lnTo>
                  <a:pt x="0" y="467999"/>
                </a:lnTo>
                <a:lnTo>
                  <a:pt x="0" y="0"/>
                </a:lnTo>
                <a:lnTo>
                  <a:pt x="5171599" y="0"/>
                </a:lnTo>
                <a:lnTo>
                  <a:pt x="5171599" y="467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4653780"/>
            <a:ext cx="5172075" cy="467995"/>
          </a:xfrm>
          <a:custGeom>
            <a:avLst/>
            <a:gdLst/>
            <a:ahLst/>
            <a:cxnLst/>
            <a:rect l="l" t="t" r="r" b="b"/>
            <a:pathLst>
              <a:path w="5172075" h="467995">
                <a:moveTo>
                  <a:pt x="5171599" y="467999"/>
                </a:moveTo>
                <a:lnTo>
                  <a:pt x="0" y="467999"/>
                </a:lnTo>
                <a:lnTo>
                  <a:pt x="0" y="0"/>
                </a:lnTo>
                <a:lnTo>
                  <a:pt x="5171599" y="0"/>
                </a:lnTo>
                <a:lnTo>
                  <a:pt x="5171599" y="467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5204905"/>
            <a:ext cx="5172075" cy="467995"/>
          </a:xfrm>
          <a:custGeom>
            <a:avLst/>
            <a:gdLst/>
            <a:ahLst/>
            <a:cxnLst/>
            <a:rect l="l" t="t" r="r" b="b"/>
            <a:pathLst>
              <a:path w="5172075" h="467995">
                <a:moveTo>
                  <a:pt x="5171599" y="467999"/>
                </a:moveTo>
                <a:lnTo>
                  <a:pt x="0" y="467999"/>
                </a:lnTo>
                <a:lnTo>
                  <a:pt x="0" y="0"/>
                </a:lnTo>
                <a:lnTo>
                  <a:pt x="5171599" y="0"/>
                </a:lnTo>
                <a:lnTo>
                  <a:pt x="5171599" y="467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2998969"/>
            <a:ext cx="5158105" cy="467995"/>
          </a:xfrm>
          <a:custGeom>
            <a:avLst/>
            <a:gdLst/>
            <a:ahLst/>
            <a:cxnLst/>
            <a:rect l="l" t="t" r="r" b="b"/>
            <a:pathLst>
              <a:path w="5158105" h="467995">
                <a:moveTo>
                  <a:pt x="5157870" y="468000"/>
                </a:moveTo>
                <a:lnTo>
                  <a:pt x="0" y="468000"/>
                </a:lnTo>
                <a:lnTo>
                  <a:pt x="0" y="0"/>
                </a:lnTo>
                <a:lnTo>
                  <a:pt x="5157870" y="0"/>
                </a:lnTo>
                <a:lnTo>
                  <a:pt x="5157870" y="46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5543458" y="2449078"/>
            <a:ext cx="6648450" cy="3223895"/>
            <a:chOff x="5543458" y="2449078"/>
            <a:chExt cx="6648450" cy="3223895"/>
          </a:xfrm>
        </p:grpSpPr>
        <p:sp>
          <p:nvSpPr>
            <p:cNvPr id="14" name="object 14"/>
            <p:cNvSpPr/>
            <p:nvPr/>
          </p:nvSpPr>
          <p:spPr>
            <a:xfrm>
              <a:off x="6350432" y="2449080"/>
              <a:ext cx="5841365" cy="3223895"/>
            </a:xfrm>
            <a:custGeom>
              <a:avLst/>
              <a:gdLst/>
              <a:ahLst/>
              <a:cxnLst/>
              <a:rect l="l" t="t" r="r" b="b"/>
              <a:pathLst>
                <a:path w="5841365" h="3223895">
                  <a:moveTo>
                    <a:pt x="273900" y="232498"/>
                  </a:moveTo>
                  <a:lnTo>
                    <a:pt x="0" y="73647"/>
                  </a:lnTo>
                  <a:lnTo>
                    <a:pt x="0" y="391350"/>
                  </a:lnTo>
                  <a:lnTo>
                    <a:pt x="273900" y="232498"/>
                  </a:lnTo>
                  <a:close/>
                </a:path>
                <a:path w="5841365" h="3223895">
                  <a:moveTo>
                    <a:pt x="5827611" y="549897"/>
                  </a:moveTo>
                  <a:lnTo>
                    <a:pt x="656005" y="549897"/>
                  </a:lnTo>
                  <a:lnTo>
                    <a:pt x="656005" y="1017892"/>
                  </a:lnTo>
                  <a:lnTo>
                    <a:pt x="5827611" y="1017892"/>
                  </a:lnTo>
                  <a:lnTo>
                    <a:pt x="5827611" y="549897"/>
                  </a:lnTo>
                  <a:close/>
                </a:path>
                <a:path w="5841365" h="3223895">
                  <a:moveTo>
                    <a:pt x="5841339" y="2755836"/>
                  </a:moveTo>
                  <a:lnTo>
                    <a:pt x="669734" y="2755836"/>
                  </a:lnTo>
                  <a:lnTo>
                    <a:pt x="669734" y="3223831"/>
                  </a:lnTo>
                  <a:lnTo>
                    <a:pt x="5841339" y="3223831"/>
                  </a:lnTo>
                  <a:lnTo>
                    <a:pt x="5841339" y="2755836"/>
                  </a:lnTo>
                  <a:close/>
                </a:path>
                <a:path w="5841365" h="3223895">
                  <a:moveTo>
                    <a:pt x="5841339" y="2204707"/>
                  </a:moveTo>
                  <a:lnTo>
                    <a:pt x="669734" y="2204707"/>
                  </a:lnTo>
                  <a:lnTo>
                    <a:pt x="669734" y="2672702"/>
                  </a:lnTo>
                  <a:lnTo>
                    <a:pt x="5841339" y="2672702"/>
                  </a:lnTo>
                  <a:lnTo>
                    <a:pt x="5841339" y="2204707"/>
                  </a:lnTo>
                  <a:close/>
                </a:path>
                <a:path w="5841365" h="3223895">
                  <a:moveTo>
                    <a:pt x="5841339" y="1653578"/>
                  </a:moveTo>
                  <a:lnTo>
                    <a:pt x="669734" y="1653578"/>
                  </a:lnTo>
                  <a:lnTo>
                    <a:pt x="669734" y="2121585"/>
                  </a:lnTo>
                  <a:lnTo>
                    <a:pt x="5841339" y="2121585"/>
                  </a:lnTo>
                  <a:lnTo>
                    <a:pt x="5841339" y="1653578"/>
                  </a:lnTo>
                  <a:close/>
                </a:path>
                <a:path w="5841365" h="3223895">
                  <a:moveTo>
                    <a:pt x="5841339" y="1102461"/>
                  </a:moveTo>
                  <a:lnTo>
                    <a:pt x="669734" y="1102461"/>
                  </a:lnTo>
                  <a:lnTo>
                    <a:pt x="669734" y="1570456"/>
                  </a:lnTo>
                  <a:lnTo>
                    <a:pt x="5841339" y="1570456"/>
                  </a:lnTo>
                  <a:lnTo>
                    <a:pt x="5841339" y="1102461"/>
                  </a:lnTo>
                  <a:close/>
                </a:path>
                <a:path w="5841365" h="3223895">
                  <a:moveTo>
                    <a:pt x="5841339" y="0"/>
                  </a:moveTo>
                  <a:lnTo>
                    <a:pt x="669734" y="0"/>
                  </a:lnTo>
                  <a:lnTo>
                    <a:pt x="669734" y="468007"/>
                  </a:lnTo>
                  <a:lnTo>
                    <a:pt x="5841339" y="468007"/>
                  </a:lnTo>
                  <a:lnTo>
                    <a:pt x="58413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57188" y="2681560"/>
              <a:ext cx="706120" cy="0"/>
            </a:xfrm>
            <a:custGeom>
              <a:avLst/>
              <a:gdLst/>
              <a:ahLst/>
              <a:cxnLst/>
              <a:rect l="l" t="t" r="r" b="b"/>
              <a:pathLst>
                <a:path w="706120">
                  <a:moveTo>
                    <a:pt x="0" y="0"/>
                  </a:moveTo>
                  <a:lnTo>
                    <a:pt x="705599" y="0"/>
                  </a:lnTo>
                </a:path>
              </a:pathLst>
            </a:custGeom>
            <a:ln w="76199">
              <a:solidFill>
                <a:srgbClr val="FFFFFF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360913" y="3626697"/>
              <a:ext cx="274320" cy="318135"/>
            </a:xfrm>
            <a:custGeom>
              <a:avLst/>
              <a:gdLst/>
              <a:ahLst/>
              <a:cxnLst/>
              <a:rect l="l" t="t" r="r" b="b"/>
              <a:pathLst>
                <a:path w="274320" h="318135">
                  <a:moveTo>
                    <a:pt x="0" y="317699"/>
                  </a:moveTo>
                  <a:lnTo>
                    <a:pt x="0" y="0"/>
                  </a:lnTo>
                  <a:lnTo>
                    <a:pt x="273899" y="158849"/>
                  </a:lnTo>
                  <a:lnTo>
                    <a:pt x="0" y="317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67663" y="3785532"/>
              <a:ext cx="706120" cy="0"/>
            </a:xfrm>
            <a:custGeom>
              <a:avLst/>
              <a:gdLst/>
              <a:ahLst/>
              <a:cxnLst/>
              <a:rect l="l" t="t" r="r" b="b"/>
              <a:pathLst>
                <a:path w="706120">
                  <a:moveTo>
                    <a:pt x="0" y="0"/>
                  </a:moveTo>
                  <a:lnTo>
                    <a:pt x="705599" y="0"/>
                  </a:lnTo>
                </a:path>
              </a:pathLst>
            </a:custGeom>
            <a:ln w="76199">
              <a:solidFill>
                <a:srgbClr val="FFFFFF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350439" y="4176302"/>
              <a:ext cx="274320" cy="318135"/>
            </a:xfrm>
            <a:custGeom>
              <a:avLst/>
              <a:gdLst/>
              <a:ahLst/>
              <a:cxnLst/>
              <a:rect l="l" t="t" r="r" b="b"/>
              <a:pathLst>
                <a:path w="274320" h="318135">
                  <a:moveTo>
                    <a:pt x="0" y="317699"/>
                  </a:moveTo>
                  <a:lnTo>
                    <a:pt x="0" y="0"/>
                  </a:lnTo>
                  <a:lnTo>
                    <a:pt x="273899" y="158849"/>
                  </a:lnTo>
                  <a:lnTo>
                    <a:pt x="0" y="317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557188" y="4335136"/>
              <a:ext cx="706120" cy="0"/>
            </a:xfrm>
            <a:custGeom>
              <a:avLst/>
              <a:gdLst/>
              <a:ahLst/>
              <a:cxnLst/>
              <a:rect l="l" t="t" r="r" b="b"/>
              <a:pathLst>
                <a:path w="706120">
                  <a:moveTo>
                    <a:pt x="0" y="0"/>
                  </a:moveTo>
                  <a:lnTo>
                    <a:pt x="705599" y="0"/>
                  </a:lnTo>
                </a:path>
              </a:pathLst>
            </a:custGeom>
            <a:ln w="76199">
              <a:solidFill>
                <a:srgbClr val="FFFFFF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350439" y="4728947"/>
              <a:ext cx="274320" cy="318135"/>
            </a:xfrm>
            <a:custGeom>
              <a:avLst/>
              <a:gdLst/>
              <a:ahLst/>
              <a:cxnLst/>
              <a:rect l="l" t="t" r="r" b="b"/>
              <a:pathLst>
                <a:path w="274320" h="318135">
                  <a:moveTo>
                    <a:pt x="0" y="317699"/>
                  </a:moveTo>
                  <a:lnTo>
                    <a:pt x="0" y="0"/>
                  </a:lnTo>
                  <a:lnTo>
                    <a:pt x="273899" y="158849"/>
                  </a:lnTo>
                  <a:lnTo>
                    <a:pt x="0" y="317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57188" y="4887782"/>
              <a:ext cx="706120" cy="0"/>
            </a:xfrm>
            <a:custGeom>
              <a:avLst/>
              <a:gdLst/>
              <a:ahLst/>
              <a:cxnLst/>
              <a:rect l="l" t="t" r="r" b="b"/>
              <a:pathLst>
                <a:path w="706120">
                  <a:moveTo>
                    <a:pt x="0" y="0"/>
                  </a:moveTo>
                  <a:lnTo>
                    <a:pt x="705599" y="0"/>
                  </a:lnTo>
                </a:path>
              </a:pathLst>
            </a:custGeom>
            <a:ln w="76199">
              <a:solidFill>
                <a:srgbClr val="FFFFFF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350439" y="5278548"/>
              <a:ext cx="274320" cy="318135"/>
            </a:xfrm>
            <a:custGeom>
              <a:avLst/>
              <a:gdLst/>
              <a:ahLst/>
              <a:cxnLst/>
              <a:rect l="l" t="t" r="r" b="b"/>
              <a:pathLst>
                <a:path w="274320" h="318135">
                  <a:moveTo>
                    <a:pt x="0" y="317699"/>
                  </a:moveTo>
                  <a:lnTo>
                    <a:pt x="0" y="0"/>
                  </a:lnTo>
                  <a:lnTo>
                    <a:pt x="273899" y="158849"/>
                  </a:lnTo>
                  <a:lnTo>
                    <a:pt x="0" y="317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557188" y="5437383"/>
              <a:ext cx="706120" cy="0"/>
            </a:xfrm>
            <a:custGeom>
              <a:avLst/>
              <a:gdLst/>
              <a:ahLst/>
              <a:cxnLst/>
              <a:rect l="l" t="t" r="r" b="b"/>
              <a:pathLst>
                <a:path w="706120">
                  <a:moveTo>
                    <a:pt x="0" y="0"/>
                  </a:moveTo>
                  <a:lnTo>
                    <a:pt x="705599" y="0"/>
                  </a:lnTo>
                </a:path>
              </a:pathLst>
            </a:custGeom>
            <a:ln w="76199">
              <a:solidFill>
                <a:srgbClr val="FFFFFF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336709" y="3070284"/>
              <a:ext cx="274320" cy="318135"/>
            </a:xfrm>
            <a:custGeom>
              <a:avLst/>
              <a:gdLst/>
              <a:ahLst/>
              <a:cxnLst/>
              <a:rect l="l" t="t" r="r" b="b"/>
              <a:pathLst>
                <a:path w="274320" h="318135">
                  <a:moveTo>
                    <a:pt x="0" y="317699"/>
                  </a:moveTo>
                  <a:lnTo>
                    <a:pt x="0" y="0"/>
                  </a:lnTo>
                  <a:lnTo>
                    <a:pt x="273900" y="158849"/>
                  </a:lnTo>
                  <a:lnTo>
                    <a:pt x="0" y="317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543458" y="3229120"/>
              <a:ext cx="706120" cy="0"/>
            </a:xfrm>
            <a:custGeom>
              <a:avLst/>
              <a:gdLst/>
              <a:ahLst/>
              <a:cxnLst/>
              <a:rect l="l" t="t" r="r" b="b"/>
              <a:pathLst>
                <a:path w="706120">
                  <a:moveTo>
                    <a:pt x="0" y="0"/>
                  </a:moveTo>
                  <a:lnTo>
                    <a:pt x="705599" y="0"/>
                  </a:lnTo>
                </a:path>
              </a:pathLst>
            </a:custGeom>
            <a:ln w="76199">
              <a:solidFill>
                <a:srgbClr val="FFFFFF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6985" algn="ctr">
              <a:lnSpc>
                <a:spcPct val="100000"/>
              </a:lnSpc>
              <a:spcBef>
                <a:spcPts val="114"/>
              </a:spcBef>
            </a:pPr>
            <a:r>
              <a:rPr spc="10" dirty="0"/>
              <a:t>“CLASSIC”</a:t>
            </a:r>
            <a:r>
              <a:rPr spc="-40" dirty="0"/>
              <a:t> </a:t>
            </a:r>
            <a:r>
              <a:rPr spc="10" dirty="0"/>
              <a:t>MMM</a:t>
            </a:r>
          </a:p>
          <a:p>
            <a:pPr marL="777875" marR="800100" indent="323850">
              <a:lnSpc>
                <a:spcPts val="4330"/>
              </a:lnSpc>
              <a:spcBef>
                <a:spcPts val="380"/>
              </a:spcBef>
            </a:pPr>
            <a:r>
              <a:rPr sz="1600" b="0" dirty="0">
                <a:solidFill>
                  <a:srgbClr val="35383D"/>
                </a:solidFill>
                <a:latin typeface="Arial MT"/>
                <a:cs typeface="Arial MT"/>
              </a:rPr>
              <a:t>Manual modeling </a:t>
            </a:r>
            <a:r>
              <a:rPr sz="1600" b="0" spc="5" dirty="0">
                <a:solidFill>
                  <a:srgbClr val="35383D"/>
                </a:solidFill>
                <a:latin typeface="Arial MT"/>
                <a:cs typeface="Arial MT"/>
              </a:rPr>
              <a:t> </a:t>
            </a:r>
            <a:r>
              <a:rPr sz="1600" b="0" spc="-5" dirty="0">
                <a:solidFill>
                  <a:srgbClr val="35383D"/>
                </a:solidFill>
                <a:latin typeface="Arial MT"/>
                <a:cs typeface="Arial MT"/>
              </a:rPr>
              <a:t>Static</a:t>
            </a:r>
            <a:r>
              <a:rPr sz="1600" b="0" spc="-55" dirty="0">
                <a:solidFill>
                  <a:srgbClr val="35383D"/>
                </a:solidFill>
                <a:latin typeface="Arial MT"/>
                <a:cs typeface="Arial MT"/>
              </a:rPr>
              <a:t> </a:t>
            </a:r>
            <a:r>
              <a:rPr sz="1600" b="0" dirty="0">
                <a:solidFill>
                  <a:srgbClr val="35383D"/>
                </a:solidFill>
                <a:latin typeface="Arial MT"/>
                <a:cs typeface="Arial MT"/>
              </a:rPr>
              <a:t>multi-year</a:t>
            </a:r>
            <a:r>
              <a:rPr sz="1600" b="0" spc="-50" dirty="0">
                <a:solidFill>
                  <a:srgbClr val="35383D"/>
                </a:solidFill>
                <a:latin typeface="Arial MT"/>
                <a:cs typeface="Arial MT"/>
              </a:rPr>
              <a:t> </a:t>
            </a:r>
            <a:r>
              <a:rPr sz="1600" b="0" dirty="0">
                <a:solidFill>
                  <a:srgbClr val="35383D"/>
                </a:solidFill>
                <a:latin typeface="Arial MT"/>
                <a:cs typeface="Arial MT"/>
              </a:rPr>
              <a:t>models</a:t>
            </a:r>
            <a:endParaRPr sz="1600">
              <a:latin typeface="Arial MT"/>
              <a:cs typeface="Arial MT"/>
            </a:endParaRPr>
          </a:p>
          <a:p>
            <a:pPr marL="260985" marR="255270" algn="ctr">
              <a:lnSpc>
                <a:spcPts val="4340"/>
              </a:lnSpc>
              <a:spcBef>
                <a:spcPts val="10"/>
              </a:spcBef>
            </a:pPr>
            <a:r>
              <a:rPr sz="1600" b="0" spc="-5" dirty="0">
                <a:solidFill>
                  <a:srgbClr val="35383D"/>
                </a:solidFill>
                <a:latin typeface="Arial MT"/>
                <a:cs typeface="Arial MT"/>
              </a:rPr>
              <a:t>Same</a:t>
            </a:r>
            <a:r>
              <a:rPr sz="1600" b="0" spc="-25" dirty="0">
                <a:solidFill>
                  <a:srgbClr val="35383D"/>
                </a:solidFill>
                <a:latin typeface="Arial MT"/>
                <a:cs typeface="Arial MT"/>
              </a:rPr>
              <a:t> </a:t>
            </a:r>
            <a:r>
              <a:rPr sz="1600" b="0" spc="-5" dirty="0">
                <a:solidFill>
                  <a:srgbClr val="35383D"/>
                </a:solidFill>
                <a:latin typeface="Arial MT"/>
                <a:cs typeface="Arial MT"/>
              </a:rPr>
              <a:t>ad</a:t>
            </a:r>
            <a:r>
              <a:rPr sz="1600" b="0" spc="-20" dirty="0">
                <a:solidFill>
                  <a:srgbClr val="35383D"/>
                </a:solidFill>
                <a:latin typeface="Arial MT"/>
                <a:cs typeface="Arial MT"/>
              </a:rPr>
              <a:t> </a:t>
            </a:r>
            <a:r>
              <a:rPr sz="1600" b="0" dirty="0">
                <a:solidFill>
                  <a:srgbClr val="35383D"/>
                </a:solidFill>
                <a:latin typeface="Arial MT"/>
                <a:cs typeface="Arial MT"/>
              </a:rPr>
              <a:t>stocks</a:t>
            </a:r>
            <a:r>
              <a:rPr sz="1600" b="0" spc="-20" dirty="0">
                <a:solidFill>
                  <a:srgbClr val="35383D"/>
                </a:solidFill>
                <a:latin typeface="Arial MT"/>
                <a:cs typeface="Arial MT"/>
              </a:rPr>
              <a:t> </a:t>
            </a:r>
            <a:r>
              <a:rPr sz="1600" b="0" spc="-5" dirty="0">
                <a:solidFill>
                  <a:srgbClr val="35383D"/>
                </a:solidFill>
                <a:latin typeface="Arial MT"/>
                <a:cs typeface="Arial MT"/>
              </a:rPr>
              <a:t>across</a:t>
            </a:r>
            <a:r>
              <a:rPr sz="1600" b="0" spc="-20" dirty="0">
                <a:solidFill>
                  <a:srgbClr val="35383D"/>
                </a:solidFill>
                <a:latin typeface="Arial MT"/>
                <a:cs typeface="Arial MT"/>
              </a:rPr>
              <a:t> </a:t>
            </a:r>
            <a:r>
              <a:rPr sz="1600" b="0" spc="-5" dirty="0">
                <a:solidFill>
                  <a:srgbClr val="35383D"/>
                </a:solidFill>
                <a:latin typeface="Arial MT"/>
                <a:cs typeface="Arial MT"/>
              </a:rPr>
              <a:t>all</a:t>
            </a:r>
            <a:r>
              <a:rPr sz="1600" b="0" spc="-20" dirty="0">
                <a:solidFill>
                  <a:srgbClr val="35383D"/>
                </a:solidFill>
                <a:latin typeface="Arial MT"/>
                <a:cs typeface="Arial MT"/>
              </a:rPr>
              <a:t> </a:t>
            </a:r>
            <a:r>
              <a:rPr sz="1600" b="0" dirty="0">
                <a:solidFill>
                  <a:srgbClr val="35383D"/>
                </a:solidFill>
                <a:latin typeface="Arial MT"/>
                <a:cs typeface="Arial MT"/>
              </a:rPr>
              <a:t>channels </a:t>
            </a:r>
            <a:r>
              <a:rPr sz="1600" b="0" spc="-430" dirty="0">
                <a:solidFill>
                  <a:srgbClr val="35383D"/>
                </a:solidFill>
                <a:latin typeface="Arial MT"/>
                <a:cs typeface="Arial MT"/>
              </a:rPr>
              <a:t> </a:t>
            </a:r>
            <a:r>
              <a:rPr sz="1600" b="0" dirty="0">
                <a:solidFill>
                  <a:srgbClr val="35383D"/>
                </a:solidFill>
                <a:latin typeface="Arial MT"/>
                <a:cs typeface="Arial MT"/>
              </a:rPr>
              <a:t>Multicollinearity</a:t>
            </a:r>
            <a:r>
              <a:rPr sz="1600" b="0" spc="-15" dirty="0">
                <a:solidFill>
                  <a:srgbClr val="35383D"/>
                </a:solidFill>
                <a:latin typeface="Arial MT"/>
                <a:cs typeface="Arial MT"/>
              </a:rPr>
              <a:t> </a:t>
            </a:r>
            <a:r>
              <a:rPr sz="1600" b="0" spc="-5" dirty="0">
                <a:solidFill>
                  <a:srgbClr val="35383D"/>
                </a:solidFill>
                <a:latin typeface="Arial MT"/>
                <a:cs typeface="Arial MT"/>
              </a:rPr>
              <a:t>and</a:t>
            </a:r>
            <a:r>
              <a:rPr sz="1600" b="0" spc="-15" dirty="0">
                <a:solidFill>
                  <a:srgbClr val="35383D"/>
                </a:solidFill>
                <a:latin typeface="Arial MT"/>
                <a:cs typeface="Arial MT"/>
              </a:rPr>
              <a:t> </a:t>
            </a:r>
            <a:r>
              <a:rPr sz="1600" b="0" spc="-5" dirty="0">
                <a:solidFill>
                  <a:srgbClr val="35383D"/>
                </a:solidFill>
                <a:latin typeface="Arial MT"/>
                <a:cs typeface="Arial MT"/>
              </a:rPr>
              <a:t>overfitting</a:t>
            </a:r>
            <a:endParaRPr sz="1600">
              <a:latin typeface="Arial MT"/>
              <a:cs typeface="Arial MT"/>
            </a:endParaRPr>
          </a:p>
          <a:p>
            <a:pPr marL="12065" marR="5080" algn="ctr">
              <a:lnSpc>
                <a:spcPts val="4340"/>
              </a:lnSpc>
            </a:pPr>
            <a:r>
              <a:rPr sz="1600" b="0" dirty="0">
                <a:solidFill>
                  <a:srgbClr val="35383D"/>
                </a:solidFill>
                <a:latin typeface="Arial MT"/>
                <a:cs typeface="Arial MT"/>
              </a:rPr>
              <a:t>Manual</a:t>
            </a:r>
            <a:r>
              <a:rPr sz="1600" b="0" spc="-30" dirty="0">
                <a:solidFill>
                  <a:srgbClr val="35383D"/>
                </a:solidFill>
                <a:latin typeface="Arial MT"/>
                <a:cs typeface="Arial MT"/>
              </a:rPr>
              <a:t> </a:t>
            </a:r>
            <a:r>
              <a:rPr sz="1600" b="0" dirty="0">
                <a:solidFill>
                  <a:srgbClr val="35383D"/>
                </a:solidFill>
                <a:latin typeface="Arial MT"/>
                <a:cs typeface="Arial MT"/>
              </a:rPr>
              <a:t>seasonality</a:t>
            </a:r>
            <a:r>
              <a:rPr sz="1600" b="0" spc="-25" dirty="0">
                <a:solidFill>
                  <a:srgbClr val="35383D"/>
                </a:solidFill>
                <a:latin typeface="Arial MT"/>
                <a:cs typeface="Arial MT"/>
              </a:rPr>
              <a:t> </a:t>
            </a:r>
            <a:r>
              <a:rPr sz="1600" b="0" spc="-5" dirty="0">
                <a:solidFill>
                  <a:srgbClr val="35383D"/>
                </a:solidFill>
                <a:latin typeface="Arial MT"/>
                <a:cs typeface="Arial MT"/>
              </a:rPr>
              <a:t>and</a:t>
            </a:r>
            <a:r>
              <a:rPr sz="1600" b="0" spc="-30" dirty="0">
                <a:solidFill>
                  <a:srgbClr val="35383D"/>
                </a:solidFill>
                <a:latin typeface="Arial MT"/>
                <a:cs typeface="Arial MT"/>
              </a:rPr>
              <a:t> </a:t>
            </a:r>
            <a:r>
              <a:rPr sz="1600" b="0" spc="-5" dirty="0">
                <a:solidFill>
                  <a:srgbClr val="35383D"/>
                </a:solidFill>
                <a:latin typeface="Arial MT"/>
                <a:cs typeface="Arial MT"/>
              </a:rPr>
              <a:t>dummy</a:t>
            </a:r>
            <a:r>
              <a:rPr sz="1600" b="0" spc="-25" dirty="0">
                <a:solidFill>
                  <a:srgbClr val="35383D"/>
                </a:solidFill>
                <a:latin typeface="Arial MT"/>
                <a:cs typeface="Arial MT"/>
              </a:rPr>
              <a:t> </a:t>
            </a:r>
            <a:r>
              <a:rPr sz="1600" b="0" dirty="0">
                <a:solidFill>
                  <a:srgbClr val="35383D"/>
                </a:solidFill>
                <a:latin typeface="Arial MT"/>
                <a:cs typeface="Arial MT"/>
              </a:rPr>
              <a:t>variables </a:t>
            </a:r>
            <a:r>
              <a:rPr sz="1600" b="0" spc="-430" dirty="0">
                <a:solidFill>
                  <a:srgbClr val="35383D"/>
                </a:solidFill>
                <a:latin typeface="Arial MT"/>
                <a:cs typeface="Arial MT"/>
              </a:rPr>
              <a:t> </a:t>
            </a:r>
            <a:r>
              <a:rPr sz="1600" b="0" spc="-5" dirty="0">
                <a:solidFill>
                  <a:srgbClr val="35383D"/>
                </a:solidFill>
                <a:latin typeface="Arial MT"/>
                <a:cs typeface="Arial MT"/>
              </a:rPr>
              <a:t>Statistical</a:t>
            </a:r>
            <a:r>
              <a:rPr sz="1600" b="0" spc="-10" dirty="0">
                <a:solidFill>
                  <a:srgbClr val="35383D"/>
                </a:solidFill>
                <a:latin typeface="Arial MT"/>
                <a:cs typeface="Arial MT"/>
              </a:rPr>
              <a:t> </a:t>
            </a:r>
            <a:r>
              <a:rPr sz="1600" b="0" dirty="0">
                <a:solidFill>
                  <a:srgbClr val="35383D"/>
                </a:solidFill>
                <a:latin typeface="Arial MT"/>
                <a:cs typeface="Arial MT"/>
              </a:rPr>
              <a:t>validation</a:t>
            </a:r>
            <a:r>
              <a:rPr sz="1600" b="0" spc="-10" dirty="0">
                <a:solidFill>
                  <a:srgbClr val="35383D"/>
                </a:solidFill>
                <a:latin typeface="Arial MT"/>
                <a:cs typeface="Arial MT"/>
              </a:rPr>
              <a:t> </a:t>
            </a:r>
            <a:r>
              <a:rPr sz="1600" b="0" spc="-5" dirty="0">
                <a:solidFill>
                  <a:srgbClr val="35383D"/>
                </a:solidFill>
                <a:latin typeface="Arial MT"/>
                <a:cs typeface="Arial MT"/>
              </a:rPr>
              <a:t>only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R="10795" algn="ctr">
              <a:lnSpc>
                <a:spcPct val="100000"/>
              </a:lnSpc>
              <a:spcBef>
                <a:spcPts val="114"/>
              </a:spcBef>
            </a:pPr>
            <a:r>
              <a:rPr spc="5" dirty="0"/>
              <a:t>PROJECT</a:t>
            </a:r>
            <a:r>
              <a:rPr spc="-40" dirty="0"/>
              <a:t> </a:t>
            </a:r>
            <a:r>
              <a:rPr spc="5" dirty="0"/>
              <a:t>ROBYN</a:t>
            </a:r>
          </a:p>
          <a:p>
            <a:pPr marL="211454" marR="214629" indent="7620" algn="ctr">
              <a:lnSpc>
                <a:spcPts val="4330"/>
              </a:lnSpc>
              <a:spcBef>
                <a:spcPts val="380"/>
              </a:spcBef>
            </a:pPr>
            <a:r>
              <a:rPr sz="1600" b="0" spc="-5" dirty="0">
                <a:solidFill>
                  <a:srgbClr val="35383D"/>
                </a:solidFill>
                <a:latin typeface="Arial MT"/>
                <a:cs typeface="Arial MT"/>
              </a:rPr>
              <a:t>Automated</a:t>
            </a:r>
            <a:r>
              <a:rPr sz="1600" b="0" spc="-50" dirty="0">
                <a:solidFill>
                  <a:srgbClr val="35383D"/>
                </a:solidFill>
                <a:latin typeface="Arial MT"/>
                <a:cs typeface="Arial MT"/>
              </a:rPr>
              <a:t> </a:t>
            </a:r>
            <a:r>
              <a:rPr sz="1600" b="0" spc="-5" dirty="0">
                <a:solidFill>
                  <a:srgbClr val="35383D"/>
                </a:solidFill>
                <a:latin typeface="Arial MT"/>
                <a:cs typeface="Arial MT"/>
              </a:rPr>
              <a:t>hyperparameter</a:t>
            </a:r>
            <a:r>
              <a:rPr sz="1600" b="0" spc="-45" dirty="0">
                <a:solidFill>
                  <a:srgbClr val="35383D"/>
                </a:solidFill>
                <a:latin typeface="Arial MT"/>
                <a:cs typeface="Arial MT"/>
              </a:rPr>
              <a:t> </a:t>
            </a:r>
            <a:r>
              <a:rPr sz="1600" b="0" dirty="0">
                <a:solidFill>
                  <a:srgbClr val="35383D"/>
                </a:solidFill>
                <a:latin typeface="Arial MT"/>
                <a:cs typeface="Arial MT"/>
              </a:rPr>
              <a:t>selection </a:t>
            </a:r>
            <a:r>
              <a:rPr sz="1600" b="0" spc="-430" dirty="0">
                <a:solidFill>
                  <a:srgbClr val="35383D"/>
                </a:solidFill>
                <a:latin typeface="Arial MT"/>
                <a:cs typeface="Arial MT"/>
              </a:rPr>
              <a:t> </a:t>
            </a:r>
            <a:r>
              <a:rPr sz="1600" b="0" spc="-5" dirty="0">
                <a:solidFill>
                  <a:srgbClr val="35383D"/>
                </a:solidFill>
                <a:latin typeface="Arial MT"/>
                <a:cs typeface="Arial MT"/>
              </a:rPr>
              <a:t>Dynamic</a:t>
            </a:r>
            <a:r>
              <a:rPr sz="1600" b="0" spc="-25" dirty="0">
                <a:solidFill>
                  <a:srgbClr val="35383D"/>
                </a:solidFill>
                <a:latin typeface="Arial MT"/>
                <a:cs typeface="Arial MT"/>
              </a:rPr>
              <a:t> </a:t>
            </a:r>
            <a:r>
              <a:rPr sz="1600" b="0" dirty="0">
                <a:solidFill>
                  <a:srgbClr val="35383D"/>
                </a:solidFill>
                <a:latin typeface="Arial MT"/>
                <a:cs typeface="Arial MT"/>
              </a:rPr>
              <a:t>&amp;</a:t>
            </a:r>
            <a:r>
              <a:rPr sz="1600" b="0" spc="-25" dirty="0">
                <a:solidFill>
                  <a:srgbClr val="35383D"/>
                </a:solidFill>
                <a:latin typeface="Arial MT"/>
                <a:cs typeface="Arial MT"/>
              </a:rPr>
              <a:t> </a:t>
            </a:r>
            <a:r>
              <a:rPr sz="1600" b="0" spc="-5" dirty="0">
                <a:solidFill>
                  <a:srgbClr val="35383D"/>
                </a:solidFill>
                <a:latin typeface="Arial MT"/>
                <a:cs typeface="Arial MT"/>
              </a:rPr>
              <a:t>frequently</a:t>
            </a:r>
            <a:r>
              <a:rPr sz="1600" b="0" spc="-25" dirty="0">
                <a:solidFill>
                  <a:srgbClr val="35383D"/>
                </a:solidFill>
                <a:latin typeface="Arial MT"/>
                <a:cs typeface="Arial MT"/>
              </a:rPr>
              <a:t> </a:t>
            </a:r>
            <a:r>
              <a:rPr sz="1600" b="0" spc="-5" dirty="0">
                <a:solidFill>
                  <a:srgbClr val="35383D"/>
                </a:solidFill>
                <a:latin typeface="Arial MT"/>
                <a:cs typeface="Arial MT"/>
              </a:rPr>
              <a:t>update</a:t>
            </a:r>
            <a:r>
              <a:rPr sz="1600" b="0" spc="-20" dirty="0">
                <a:solidFill>
                  <a:srgbClr val="35383D"/>
                </a:solidFill>
                <a:latin typeface="Arial MT"/>
                <a:cs typeface="Arial MT"/>
              </a:rPr>
              <a:t> </a:t>
            </a:r>
            <a:r>
              <a:rPr sz="1600" b="0" dirty="0">
                <a:solidFill>
                  <a:srgbClr val="35383D"/>
                </a:solidFill>
                <a:latin typeface="Arial MT"/>
                <a:cs typeface="Arial MT"/>
              </a:rPr>
              <a:t>models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600" b="0" spc="-5" dirty="0">
                <a:solidFill>
                  <a:srgbClr val="35383D"/>
                </a:solidFill>
                <a:latin typeface="Arial MT"/>
                <a:cs typeface="Arial MT"/>
              </a:rPr>
              <a:t>Custo</a:t>
            </a:r>
            <a:r>
              <a:rPr sz="1600" b="0" dirty="0">
                <a:solidFill>
                  <a:srgbClr val="35383D"/>
                </a:solidFill>
                <a:latin typeface="Arial MT"/>
                <a:cs typeface="Arial MT"/>
              </a:rPr>
              <a:t>m</a:t>
            </a:r>
            <a:r>
              <a:rPr sz="1600" b="0" spc="-90" dirty="0">
                <a:solidFill>
                  <a:srgbClr val="35383D"/>
                </a:solidFill>
                <a:latin typeface="Arial MT"/>
                <a:cs typeface="Arial MT"/>
              </a:rPr>
              <a:t> </a:t>
            </a:r>
            <a:r>
              <a:rPr sz="1600" b="0" spc="-5" dirty="0">
                <a:solidFill>
                  <a:srgbClr val="35383D"/>
                </a:solidFill>
                <a:latin typeface="Arial MT"/>
                <a:cs typeface="Arial MT"/>
              </a:rPr>
              <a:t>Ad-Stocks</a:t>
            </a:r>
            <a:endParaRPr sz="1600">
              <a:latin typeface="Arial MT"/>
              <a:cs typeface="Arial MT"/>
            </a:endParaRPr>
          </a:p>
          <a:p>
            <a:pPr marL="12065" marR="5080" indent="635" algn="ctr">
              <a:lnSpc>
                <a:spcPct val="225999"/>
              </a:lnSpc>
            </a:pPr>
            <a:r>
              <a:rPr sz="1600" b="0" spc="-5" dirty="0">
                <a:solidFill>
                  <a:srgbClr val="35383D"/>
                </a:solidFill>
                <a:latin typeface="Arial MT"/>
                <a:cs typeface="Arial MT"/>
              </a:rPr>
              <a:t>Ridge </a:t>
            </a:r>
            <a:r>
              <a:rPr sz="1600" b="0" dirty="0">
                <a:solidFill>
                  <a:srgbClr val="35383D"/>
                </a:solidFill>
                <a:latin typeface="Arial MT"/>
                <a:cs typeface="Arial MT"/>
              </a:rPr>
              <a:t>regression / regularization </a:t>
            </a:r>
            <a:r>
              <a:rPr sz="1600" b="0" spc="5" dirty="0">
                <a:solidFill>
                  <a:srgbClr val="35383D"/>
                </a:solidFill>
                <a:latin typeface="Arial MT"/>
                <a:cs typeface="Arial MT"/>
              </a:rPr>
              <a:t> </a:t>
            </a:r>
            <a:r>
              <a:rPr sz="1600" b="0" dirty="0">
                <a:solidFill>
                  <a:srgbClr val="35383D"/>
                </a:solidFill>
                <a:latin typeface="Arial MT"/>
                <a:cs typeface="Arial MT"/>
              </a:rPr>
              <a:t>Modelled seasonality </a:t>
            </a:r>
            <a:r>
              <a:rPr sz="1600" b="0" spc="-5" dirty="0">
                <a:solidFill>
                  <a:srgbClr val="35383D"/>
                </a:solidFill>
                <a:latin typeface="Arial MT"/>
                <a:cs typeface="Arial MT"/>
              </a:rPr>
              <a:t>and trend </a:t>
            </a:r>
            <a:r>
              <a:rPr sz="1600" b="0" dirty="0">
                <a:solidFill>
                  <a:srgbClr val="35383D"/>
                </a:solidFill>
                <a:latin typeface="Arial MT"/>
                <a:cs typeface="Arial MT"/>
              </a:rPr>
              <a:t>(Prophet) </a:t>
            </a:r>
            <a:r>
              <a:rPr sz="1600" b="0" spc="-430" dirty="0">
                <a:solidFill>
                  <a:srgbClr val="35383D"/>
                </a:solidFill>
                <a:latin typeface="Arial MT"/>
                <a:cs typeface="Arial MT"/>
              </a:rPr>
              <a:t> </a:t>
            </a:r>
            <a:r>
              <a:rPr sz="1600" b="0" spc="-20" dirty="0">
                <a:solidFill>
                  <a:srgbClr val="35383D"/>
                </a:solidFill>
                <a:latin typeface="Arial MT"/>
                <a:cs typeface="Arial MT"/>
              </a:rPr>
              <a:t>Validated</a:t>
            </a:r>
            <a:r>
              <a:rPr sz="1600" b="0" spc="-25" dirty="0">
                <a:solidFill>
                  <a:srgbClr val="35383D"/>
                </a:solidFill>
                <a:latin typeface="Arial MT"/>
                <a:cs typeface="Arial MT"/>
              </a:rPr>
              <a:t> </a:t>
            </a:r>
            <a:r>
              <a:rPr sz="1600" b="0" spc="-5" dirty="0">
                <a:solidFill>
                  <a:srgbClr val="35383D"/>
                </a:solidFill>
                <a:latin typeface="Arial MT"/>
                <a:cs typeface="Arial MT"/>
              </a:rPr>
              <a:t>and</a:t>
            </a:r>
            <a:r>
              <a:rPr sz="1600" b="0" spc="-20" dirty="0">
                <a:solidFill>
                  <a:srgbClr val="35383D"/>
                </a:solidFill>
                <a:latin typeface="Arial MT"/>
                <a:cs typeface="Arial MT"/>
              </a:rPr>
              <a:t> </a:t>
            </a:r>
            <a:r>
              <a:rPr sz="1600" b="0" dirty="0">
                <a:solidFill>
                  <a:srgbClr val="35383D"/>
                </a:solidFill>
                <a:latin typeface="Arial MT"/>
                <a:cs typeface="Arial MT"/>
              </a:rPr>
              <a:t>calibrated</a:t>
            </a:r>
            <a:r>
              <a:rPr sz="1600" b="0" spc="-20" dirty="0">
                <a:solidFill>
                  <a:srgbClr val="35383D"/>
                </a:solidFill>
                <a:latin typeface="Arial MT"/>
                <a:cs typeface="Arial MT"/>
              </a:rPr>
              <a:t> </a:t>
            </a:r>
            <a:r>
              <a:rPr sz="1600" b="0" spc="-5" dirty="0">
                <a:solidFill>
                  <a:srgbClr val="35383D"/>
                </a:solidFill>
                <a:latin typeface="Arial MT"/>
                <a:cs typeface="Arial MT"/>
              </a:rPr>
              <a:t>with</a:t>
            </a:r>
            <a:r>
              <a:rPr sz="1600" b="0" spc="-20" dirty="0">
                <a:solidFill>
                  <a:srgbClr val="35383D"/>
                </a:solidFill>
                <a:latin typeface="Arial MT"/>
                <a:cs typeface="Arial MT"/>
              </a:rPr>
              <a:t> </a:t>
            </a:r>
            <a:r>
              <a:rPr sz="1600" b="0" spc="-5" dirty="0">
                <a:solidFill>
                  <a:srgbClr val="35383D"/>
                </a:solidFill>
                <a:latin typeface="Arial MT"/>
                <a:cs typeface="Arial MT"/>
              </a:rPr>
              <a:t>experiments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3335" marR="5080" algn="l" rtl="0">
              <a:lnSpc>
                <a:spcPct val="90000"/>
              </a:lnSpc>
              <a:spcBef>
                <a:spcPct val="0"/>
              </a:spcBef>
            </a:pPr>
            <a:r>
              <a:rPr lang="en-US" sz="3000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Regularized additive </a:t>
            </a:r>
            <a:r>
              <a:rPr lang="en-US" sz="3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regression </a:t>
            </a:r>
            <a:r>
              <a:rPr lang="en-US" sz="3000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with automated evolutionary algorithm </a:t>
            </a:r>
            <a:r>
              <a:rPr lang="en-US" sz="3000" kern="1200" spc="-76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000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for</a:t>
            </a:r>
            <a:r>
              <a:rPr lang="en-US" sz="3000" kern="1200" spc="-1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000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hyperparameter optimization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EF0687-B4E5-80D8-4E5C-D2925341D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397" y="1863801"/>
            <a:ext cx="8971205" cy="444074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B2B33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</TotalTime>
  <Words>1112</Words>
  <Application>Microsoft Office PowerPoint</Application>
  <PresentationFormat>Widescreen</PresentationFormat>
  <Paragraphs>233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Arial MT</vt:lpstr>
      <vt:lpstr>Calibri</vt:lpstr>
      <vt:lpstr>Times New Roman</vt:lpstr>
      <vt:lpstr>Office Theme</vt:lpstr>
      <vt:lpstr>What is Marketing Mix Model?</vt:lpstr>
      <vt:lpstr>Marketing Mix Modelling (MMM) is a privacy-friendly, highly  resilient, data-driven statistical analysis that quantifies the  incremental sales impact and ROI of marketing and non-marketing activities</vt:lpstr>
      <vt:lpstr>How are MMMs built? MMMs identify and quantify drivers of a KPI, with the objective being to replicate historical business metrics by building an equation using  available information on underlying drivers over time.</vt:lpstr>
      <vt:lpstr>PowerPoint Presentation</vt:lpstr>
      <vt:lpstr>3 Key benefits</vt:lpstr>
      <vt:lpstr>Model methodology</vt:lpstr>
      <vt:lpstr>PowerPoint Presentation</vt:lpstr>
      <vt:lpstr>What do we mean by contemporary methods?</vt:lpstr>
      <vt:lpstr>Regularized additive regression with automated evolutionary algorithm  for hyperparameter optimization</vt:lpstr>
      <vt:lpstr>What is Facebook Prophet? Open Source Machine Learning library for forecasting</vt:lpstr>
      <vt:lpstr>PowerPoint Presentation</vt:lpstr>
      <vt:lpstr>Aligning with Ground-Truth</vt:lpstr>
      <vt:lpstr>Enabling actionable  decision making</vt:lpstr>
      <vt:lpstr>What are Recency Splits? Spitting variables by recency</vt:lpstr>
      <vt:lpstr>Model Refresh &amp; Reporting  Rolling Window</vt:lpstr>
      <vt:lpstr>Organic Variables</vt:lpstr>
      <vt:lpstr>Ridge Regression </vt:lpstr>
      <vt:lpstr>Ridge Regression </vt:lpstr>
      <vt:lpstr>Ad Stock Transformation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Robyn MMM for Central Group.pptx</dc:title>
  <cp:lastModifiedBy>Jitendra</cp:lastModifiedBy>
  <cp:revision>3</cp:revision>
  <dcterms:created xsi:type="dcterms:W3CDTF">2023-01-06T04:59:50Z</dcterms:created>
  <dcterms:modified xsi:type="dcterms:W3CDTF">2023-03-10T14:08:13Z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MSIP_Label_b24820e8-223f-4ed2-bd95-81c83f641284_Enabled">
    <vt:lpwstr>true</vt:lpwstr>
  </property>
  <property fmtid="{D5CDD505-2E9C-101B-9397-08002B2CF9AE}" pid="4" name="MSIP_Label_b24820e8-223f-4ed2-bd95-81c83f641284_SetDate">
    <vt:lpwstr>2023-02-20T08:37:07Z</vt:lpwstr>
  </property>
  <property fmtid="{D5CDD505-2E9C-101B-9397-08002B2CF9AE}" pid="5" name="MSIP_Label_b24820e8-223f-4ed2-bd95-81c83f641284_Method">
    <vt:lpwstr>Standard</vt:lpwstr>
  </property>
  <property fmtid="{D5CDD505-2E9C-101B-9397-08002B2CF9AE}" pid="6" name="MSIP_Label_b24820e8-223f-4ed2-bd95-81c83f641284_Name">
    <vt:lpwstr>b24820e8-223f-4ed2-bd95-81c83f641284</vt:lpwstr>
  </property>
  <property fmtid="{D5CDD505-2E9C-101B-9397-08002B2CF9AE}" pid="7" name="MSIP_Label_b24820e8-223f-4ed2-bd95-81c83f641284_SiteId">
    <vt:lpwstr>3cbcc3d3-094d-4006-9849-0d11d61f484d</vt:lpwstr>
  </property>
  <property fmtid="{D5CDD505-2E9C-101B-9397-08002B2CF9AE}" pid="8" name="MSIP_Label_b24820e8-223f-4ed2-bd95-81c83f641284_ActionId">
    <vt:lpwstr>b15ba203-17d8-4ef5-9387-eea99e116243</vt:lpwstr>
  </property>
  <property fmtid="{D5CDD505-2E9C-101B-9397-08002B2CF9AE}" pid="9" name="MSIP_Label_b24820e8-223f-4ed2-bd95-81c83f641284_ContentBits">
    <vt:lpwstr>0</vt:lpwstr>
  </property>
</Properties>
</file>